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21.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56" r:id="rId2"/>
    <p:sldId id="317" r:id="rId3"/>
    <p:sldId id="366" r:id="rId4"/>
    <p:sldId id="365" r:id="rId5"/>
    <p:sldId id="374" r:id="rId6"/>
    <p:sldId id="369" r:id="rId7"/>
    <p:sldId id="368" r:id="rId8"/>
    <p:sldId id="360" r:id="rId9"/>
    <p:sldId id="370" r:id="rId10"/>
    <p:sldId id="371" r:id="rId11"/>
    <p:sldId id="364" r:id="rId12"/>
    <p:sldId id="378" r:id="rId13"/>
    <p:sldId id="379" r:id="rId14"/>
    <p:sldId id="356" r:id="rId15"/>
    <p:sldId id="359" r:id="rId16"/>
    <p:sldId id="383" r:id="rId17"/>
    <p:sldId id="380" r:id="rId18"/>
    <p:sldId id="381" r:id="rId19"/>
    <p:sldId id="377" r:id="rId20"/>
    <p:sldId id="373" r:id="rId21"/>
    <p:sldId id="382" r:id="rId22"/>
    <p:sldId id="363" r:id="rId23"/>
    <p:sldId id="367" r:id="rId24"/>
    <p:sldId id="307" r:id="rId25"/>
    <p:sldId id="337" r:id="rId26"/>
    <p:sldId id="321" r:id="rId27"/>
    <p:sldId id="338" r:id="rId28"/>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2">
          <p15:clr>
            <a:srgbClr val="A4A3A4"/>
          </p15:clr>
        </p15:guide>
        <p15:guide id="2"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108" d="100"/>
          <a:sy n="108" d="100"/>
        </p:scale>
        <p:origin x="1722" y="108"/>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958" y="-78"/>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pspacsfile01\Public\Investments\Operations%20Group\Management%20Fees\FY14-15%20Base%20and%20Performance%20Fe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pspacsfile01\Public\Investments\Operations%20Group\Management%20Fees\FY14-15%20Base%20and%20Performance%20Fee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pspacsfile01\Public\Investments\Operations%20Group\Management%20Fees\FY14-15%20Base%20and%20Performance%20Fee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pspacsfile01\Public\Investments\Operations%20Group\Management%20Fees\FY14-15%20Base%20and%20Performance%20Fees.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baseline="0">
                <a:solidFill>
                  <a:schemeClr val="tx2"/>
                </a:solidFill>
              </a:rPr>
              <a:t>Total Manager Fees and Fees as a % of Assets</a:t>
            </a:r>
          </a:p>
        </c:rich>
      </c:tx>
      <c:overlay val="0"/>
    </c:title>
    <c:autoTitleDeleted val="0"/>
    <c:plotArea>
      <c:layout/>
      <c:barChart>
        <c:barDir val="col"/>
        <c:grouping val="clustered"/>
        <c:varyColors val="0"/>
        <c:ser>
          <c:idx val="1"/>
          <c:order val="0"/>
          <c:tx>
            <c:strRef>
              <c:f>'AB Graph'!$B$3</c:f>
              <c:strCache>
                <c:ptCount val="1"/>
                <c:pt idx="0">
                  <c:v>Fees</c:v>
                </c:pt>
              </c:strCache>
            </c:strRef>
          </c:tx>
          <c:spPr>
            <a:solidFill>
              <a:schemeClr val="accent1"/>
            </a:solidFill>
          </c:spPr>
          <c:invertIfNegative val="0"/>
          <c:dLbls>
            <c:numFmt formatCode="&quot;$&quot;#,##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'AB Graph'!$C$1:$I$1</c:f>
              <c:strCache>
                <c:ptCount val="7"/>
                <c:pt idx="0">
                  <c:v>FY 08-09</c:v>
                </c:pt>
                <c:pt idx="1">
                  <c:v>FY 09-10</c:v>
                </c:pt>
                <c:pt idx="2">
                  <c:v>FY 10-11</c:v>
                </c:pt>
                <c:pt idx="3">
                  <c:v>FY 11-12</c:v>
                </c:pt>
                <c:pt idx="4">
                  <c:v>FY 12-13</c:v>
                </c:pt>
                <c:pt idx="5">
                  <c:v>FY 13-14</c:v>
                </c:pt>
                <c:pt idx="6">
                  <c:v>FY 14-15</c:v>
                </c:pt>
              </c:strCache>
            </c:strRef>
          </c:cat>
          <c:val>
            <c:numRef>
              <c:f>'AB Graph'!$D$3:$I$3</c:f>
              <c:numCache>
                <c:formatCode>_("$"* #,##0_);_("$"* \(#,##0\);_("$"* "-"??_);_(@_)</c:formatCode>
                <c:ptCount val="6"/>
                <c:pt idx="0">
                  <c:v>137360</c:v>
                </c:pt>
                <c:pt idx="1">
                  <c:v>138931</c:v>
                </c:pt>
                <c:pt idx="2">
                  <c:v>138992</c:v>
                </c:pt>
                <c:pt idx="3">
                  <c:v>149764</c:v>
                </c:pt>
                <c:pt idx="4">
                  <c:v>140523</c:v>
                </c:pt>
                <c:pt idx="5">
                  <c:v>117236</c:v>
                </c:pt>
              </c:numCache>
            </c:numRef>
          </c:val>
          <c:extLst>
            <c:ext xmlns:c16="http://schemas.microsoft.com/office/drawing/2014/chart" uri="{C3380CC4-5D6E-409C-BE32-E72D297353CC}">
              <c16:uniqueId val="{00000000-9EFA-4C83-997B-93DBCD9EF0A9}"/>
            </c:ext>
          </c:extLst>
        </c:ser>
        <c:dLbls>
          <c:showLegendKey val="0"/>
          <c:showVal val="0"/>
          <c:showCatName val="0"/>
          <c:showSerName val="0"/>
          <c:showPercent val="0"/>
          <c:showBubbleSize val="0"/>
        </c:dLbls>
        <c:gapWidth val="75"/>
        <c:overlap val="-25"/>
        <c:axId val="150574208"/>
        <c:axId val="150572416"/>
      </c:barChart>
      <c:lineChart>
        <c:grouping val="standard"/>
        <c:varyColors val="0"/>
        <c:ser>
          <c:idx val="2"/>
          <c:order val="1"/>
          <c:tx>
            <c:strRef>
              <c:f>'AB Graph'!$B$4</c:f>
              <c:strCache>
                <c:ptCount val="1"/>
                <c:pt idx="0">
                  <c:v>Fees as a % of Assets</c:v>
                </c:pt>
              </c:strCache>
            </c:strRef>
          </c:tx>
          <c:spPr>
            <a:ln>
              <a:solidFill>
                <a:srgbClr val="FF0000"/>
              </a:solidFill>
            </a:ln>
          </c:spPr>
          <c:marker>
            <c:symbol val="none"/>
          </c:marker>
          <c:dLbls>
            <c:spPr>
              <a:noFill/>
              <a:ln>
                <a:noFill/>
              </a:ln>
              <a:effectLst/>
            </c:spPr>
            <c:txPr>
              <a:bodyPr/>
              <a:lstStyle/>
              <a:p>
                <a:pPr>
                  <a:defRPr>
                    <a:solidFill>
                      <a:schemeClr val="bg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'AB Graph'!$D$1:$I$1</c:f>
              <c:strCache>
                <c:ptCount val="6"/>
                <c:pt idx="0">
                  <c:v>FY 09-10</c:v>
                </c:pt>
                <c:pt idx="1">
                  <c:v>FY 10-11</c:v>
                </c:pt>
                <c:pt idx="2">
                  <c:v>FY 11-12</c:v>
                </c:pt>
                <c:pt idx="3">
                  <c:v>FY 12-13</c:v>
                </c:pt>
                <c:pt idx="4">
                  <c:v>FY 13-14</c:v>
                </c:pt>
                <c:pt idx="5">
                  <c:v>FY 14-15</c:v>
                </c:pt>
              </c:strCache>
            </c:strRef>
          </c:cat>
          <c:val>
            <c:numRef>
              <c:f>'AB Graph'!$D$4:$I$4</c:f>
              <c:numCache>
                <c:formatCode>0.00%</c:formatCode>
                <c:ptCount val="6"/>
                <c:pt idx="0">
                  <c:v>3.3953106473800197E-2</c:v>
                </c:pt>
                <c:pt idx="1">
                  <c:v>2.7587143586097335E-2</c:v>
                </c:pt>
                <c:pt idx="2">
                  <c:v>2.3411202661013181E-2</c:v>
                </c:pt>
                <c:pt idx="3">
                  <c:v>2.5403850600816996E-2</c:v>
                </c:pt>
                <c:pt idx="4">
                  <c:v>2.6876242822779138E-2</c:v>
                </c:pt>
                <c:pt idx="5">
                  <c:v>2.2821151904046669E-2</c:v>
                </c:pt>
              </c:numCache>
            </c:numRef>
          </c:val>
          <c:smooth val="0"/>
          <c:extLst>
            <c:ext xmlns:c16="http://schemas.microsoft.com/office/drawing/2014/chart" uri="{C3380CC4-5D6E-409C-BE32-E72D297353CC}">
              <c16:uniqueId val="{00000001-9EFA-4C83-997B-93DBCD9EF0A9}"/>
            </c:ext>
          </c:extLst>
        </c:ser>
        <c:dLbls>
          <c:showLegendKey val="0"/>
          <c:showVal val="0"/>
          <c:showCatName val="0"/>
          <c:showSerName val="0"/>
          <c:showPercent val="0"/>
          <c:showBubbleSize val="0"/>
        </c:dLbls>
        <c:marker val="1"/>
        <c:smooth val="0"/>
        <c:axId val="150569344"/>
        <c:axId val="150570880"/>
      </c:lineChart>
      <c:catAx>
        <c:axId val="150569344"/>
        <c:scaling>
          <c:orientation val="minMax"/>
        </c:scaling>
        <c:delete val="0"/>
        <c:axPos val="b"/>
        <c:numFmt formatCode="General" sourceLinked="0"/>
        <c:majorTickMark val="none"/>
        <c:minorTickMark val="none"/>
        <c:tickLblPos val="nextTo"/>
        <c:txPr>
          <a:bodyPr rot="0"/>
          <a:lstStyle/>
          <a:p>
            <a:pPr>
              <a:defRPr sz="1000" baseline="0">
                <a:solidFill>
                  <a:schemeClr val="tx2"/>
                </a:solidFill>
              </a:defRPr>
            </a:pPr>
            <a:endParaRPr lang="en-US"/>
          </a:p>
        </c:txPr>
        <c:crossAx val="150570880"/>
        <c:crosses val="autoZero"/>
        <c:auto val="1"/>
        <c:lblAlgn val="ctr"/>
        <c:lblOffset val="100"/>
        <c:noMultiLvlLbl val="0"/>
      </c:catAx>
      <c:valAx>
        <c:axId val="150570880"/>
        <c:scaling>
          <c:orientation val="minMax"/>
          <c:max val="8.0000000000000016E-2"/>
        </c:scaling>
        <c:delete val="0"/>
        <c:axPos val="l"/>
        <c:majorGridlines>
          <c:spPr>
            <a:ln>
              <a:noFill/>
            </a:ln>
          </c:spPr>
        </c:majorGridlines>
        <c:numFmt formatCode="0.00%" sourceLinked="1"/>
        <c:majorTickMark val="none"/>
        <c:minorTickMark val="none"/>
        <c:tickLblPos val="nextTo"/>
        <c:spPr>
          <a:ln w="9525">
            <a:noFill/>
          </a:ln>
        </c:spPr>
        <c:txPr>
          <a:bodyPr/>
          <a:lstStyle/>
          <a:p>
            <a:pPr>
              <a:defRPr sz="900">
                <a:solidFill>
                  <a:schemeClr val="tx2"/>
                </a:solidFill>
              </a:defRPr>
            </a:pPr>
            <a:endParaRPr lang="en-US"/>
          </a:p>
        </c:txPr>
        <c:crossAx val="150569344"/>
        <c:crosses val="autoZero"/>
        <c:crossBetween val="between"/>
        <c:majorUnit val="1.0000000000000002E-2"/>
      </c:valAx>
      <c:valAx>
        <c:axId val="150572416"/>
        <c:scaling>
          <c:orientation val="minMax"/>
          <c:max val="150000"/>
          <c:min val="0"/>
        </c:scaling>
        <c:delete val="0"/>
        <c:axPos val="r"/>
        <c:numFmt formatCode="&quot;$&quot;#,##0" sourceLinked="0"/>
        <c:majorTickMark val="out"/>
        <c:minorTickMark val="none"/>
        <c:tickLblPos val="nextTo"/>
        <c:txPr>
          <a:bodyPr/>
          <a:lstStyle/>
          <a:p>
            <a:pPr>
              <a:defRPr>
                <a:solidFill>
                  <a:schemeClr val="tx2"/>
                </a:solidFill>
              </a:defRPr>
            </a:pPr>
            <a:endParaRPr lang="en-US"/>
          </a:p>
        </c:txPr>
        <c:crossAx val="150574208"/>
        <c:crosses val="max"/>
        <c:crossBetween val="between"/>
      </c:valAx>
      <c:catAx>
        <c:axId val="150574208"/>
        <c:scaling>
          <c:orientation val="minMax"/>
        </c:scaling>
        <c:delete val="1"/>
        <c:axPos val="b"/>
        <c:numFmt formatCode="General" sourceLinked="1"/>
        <c:majorTickMark val="out"/>
        <c:minorTickMark val="none"/>
        <c:tickLblPos val="nextTo"/>
        <c:crossAx val="150572416"/>
        <c:crosses val="autoZero"/>
        <c:auto val="1"/>
        <c:lblAlgn val="ctr"/>
        <c:lblOffset val="100"/>
        <c:noMultiLvlLbl val="0"/>
      </c:catAx>
    </c:plotArea>
    <c:legend>
      <c:legendPos val="b"/>
      <c:overlay val="0"/>
      <c:spPr>
        <a:noFill/>
        <a:ln>
          <a:noFill/>
        </a:ln>
      </c:spPr>
      <c:txPr>
        <a:bodyPr/>
        <a:lstStyle/>
        <a:p>
          <a:pPr>
            <a:defRPr sz="1000">
              <a:solidFill>
                <a:schemeClr val="tx2"/>
              </a:solidFill>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solidFill>
                  <a:schemeClr val="tx2"/>
                </a:solidFill>
              </a:rPr>
              <a:t>Alpha in $</a:t>
            </a:r>
            <a:r>
              <a:rPr lang="en-US" baseline="0">
                <a:solidFill>
                  <a:schemeClr val="tx2"/>
                </a:solidFill>
              </a:rPr>
              <a:t> and</a:t>
            </a:r>
            <a:r>
              <a:rPr lang="en-US">
                <a:solidFill>
                  <a:schemeClr val="tx2"/>
                </a:solidFill>
              </a:rPr>
              <a:t> Manager Fees in $</a:t>
            </a:r>
          </a:p>
        </c:rich>
      </c:tx>
      <c:overlay val="0"/>
    </c:title>
    <c:autoTitleDeleted val="0"/>
    <c:plotArea>
      <c:layout/>
      <c:barChart>
        <c:barDir val="col"/>
        <c:grouping val="clustered"/>
        <c:varyColors val="0"/>
        <c:ser>
          <c:idx val="0"/>
          <c:order val="0"/>
          <c:tx>
            <c:strRef>
              <c:f>'Graph Data'!$A$71</c:f>
              <c:strCache>
                <c:ptCount val="1"/>
                <c:pt idx="0">
                  <c:v>Alpha $</c:v>
                </c:pt>
              </c:strCache>
            </c:strRef>
          </c:tx>
          <c:invertIfNegative val="0"/>
          <c:dLbls>
            <c:dLbl>
              <c:idx val="0"/>
              <c:layout>
                <c:manualLayout>
                  <c:x val="1.9157088122605363E-3"/>
                  <c:y val="9.5693779904306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A8-4B6F-B603-AB945B1B9D69}"/>
                </c:ext>
              </c:extLst>
            </c:dLbl>
            <c:dLbl>
              <c:idx val="1"/>
              <c:layout>
                <c:manualLayout>
                  <c:x val="0"/>
                  <c:y val="-1.91387559808613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A8-4B6F-B603-AB945B1B9D69}"/>
                </c:ext>
              </c:extLst>
            </c:dLbl>
            <c:dLbl>
              <c:idx val="2"/>
              <c:layout>
                <c:manualLayout>
                  <c:x val="0"/>
                  <c:y val="-9.5693779904306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A8-4B6F-B603-AB945B1B9D69}"/>
                </c:ext>
              </c:extLst>
            </c:dLbl>
            <c:dLbl>
              <c:idx val="3"/>
              <c:layout>
                <c:manualLayout>
                  <c:x val="-1.9157088122605363E-3"/>
                  <c:y val="-2.5518341307814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A8-4B6F-B603-AB945B1B9D69}"/>
                </c:ext>
              </c:extLst>
            </c:dLbl>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Data'!$F$58:$J$58</c:f>
              <c:strCache>
                <c:ptCount val="5"/>
                <c:pt idx="0">
                  <c:v>10 YR AVG</c:v>
                </c:pt>
                <c:pt idx="1">
                  <c:v>7 YR AVG</c:v>
                </c:pt>
                <c:pt idx="2">
                  <c:v>5 YR AVG</c:v>
                </c:pt>
                <c:pt idx="3">
                  <c:v>3 YR AVG</c:v>
                </c:pt>
                <c:pt idx="4">
                  <c:v>FY 14-15</c:v>
                </c:pt>
              </c:strCache>
            </c:strRef>
          </c:cat>
          <c:val>
            <c:numRef>
              <c:f>'Graph Data'!$F$70:$J$70</c:f>
              <c:numCache>
                <c:formatCode>_(* #,##0_);_(* \(#,##0\);_(* "-"??_);_(@_)</c:formatCode>
                <c:ptCount val="5"/>
                <c:pt idx="0">
                  <c:v>127777.65927045998</c:v>
                </c:pt>
                <c:pt idx="1">
                  <c:v>179994.64280618579</c:v>
                </c:pt>
                <c:pt idx="2">
                  <c:v>253908.84868029985</c:v>
                </c:pt>
                <c:pt idx="3">
                  <c:v>327735.79554178327</c:v>
                </c:pt>
                <c:pt idx="4">
                  <c:v>339489.66480000003</c:v>
                </c:pt>
              </c:numCache>
            </c:numRef>
          </c:val>
          <c:extLst>
            <c:ext xmlns:c16="http://schemas.microsoft.com/office/drawing/2014/chart" uri="{C3380CC4-5D6E-409C-BE32-E72D297353CC}">
              <c16:uniqueId val="{00000004-F7A8-4B6F-B603-AB945B1B9D69}"/>
            </c:ext>
          </c:extLst>
        </c:ser>
        <c:ser>
          <c:idx val="1"/>
          <c:order val="1"/>
          <c:tx>
            <c:strRef>
              <c:f>'Graph Data'!$A$73</c:f>
              <c:strCache>
                <c:ptCount val="1"/>
                <c:pt idx="0">
                  <c:v>Fees $</c:v>
                </c:pt>
              </c:strCache>
            </c:strRef>
          </c:tx>
          <c:invertIfNegative val="0"/>
          <c:dLbls>
            <c:dLbl>
              <c:idx val="0"/>
              <c:layout>
                <c:manualLayout>
                  <c:x val="1.7241379310344827E-2"/>
                  <c:y val="6.3795853269537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A8-4B6F-B603-AB945B1B9D69}"/>
                </c:ext>
              </c:extLst>
            </c:dLbl>
            <c:dLbl>
              <c:idx val="1"/>
              <c:layout>
                <c:manualLayout>
                  <c:x val="2.2988505747126436E-2"/>
                  <c:y val="-2.8708133971291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7A8-4B6F-B603-AB945B1B9D69}"/>
                </c:ext>
              </c:extLst>
            </c:dLbl>
            <c:dLbl>
              <c:idx val="2"/>
              <c:layout>
                <c:manualLayout>
                  <c:x val="1.9157088122605363E-2"/>
                  <c:y val="-1.91387559808612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7A8-4B6F-B603-AB945B1B9D69}"/>
                </c:ext>
              </c:extLst>
            </c:dLbl>
            <c:dLbl>
              <c:idx val="3"/>
              <c:layout>
                <c:manualLayout>
                  <c:x val="1.9157088122605363E-2"/>
                  <c:y val="-9.5693779904306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7A8-4B6F-B603-AB945B1B9D69}"/>
                </c:ext>
              </c:extLst>
            </c:dLbl>
            <c:dLbl>
              <c:idx val="4"/>
              <c:layout>
                <c:manualLayout>
                  <c:x val="1.9157088122605363E-2"/>
                  <c:y val="-1.91387559808612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7A8-4B6F-B603-AB945B1B9D69}"/>
                </c:ext>
              </c:extLst>
            </c:dLbl>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Data'!$F$58:$J$58</c:f>
              <c:strCache>
                <c:ptCount val="5"/>
                <c:pt idx="0">
                  <c:v>10 YR AVG</c:v>
                </c:pt>
                <c:pt idx="1">
                  <c:v>7 YR AVG</c:v>
                </c:pt>
                <c:pt idx="2">
                  <c:v>5 YR AVG</c:v>
                </c:pt>
                <c:pt idx="3">
                  <c:v>3 YR AVG</c:v>
                </c:pt>
                <c:pt idx="4">
                  <c:v>FY 14-15</c:v>
                </c:pt>
              </c:strCache>
            </c:strRef>
          </c:cat>
          <c:val>
            <c:numRef>
              <c:f>'Graph Data'!$F$72:$J$72</c:f>
              <c:numCache>
                <c:formatCode>_(* #,##0_);_(* \(#,##0\);_(* "-"??_);_(@_)</c:formatCode>
                <c:ptCount val="5"/>
                <c:pt idx="0">
                  <c:v>59144.9</c:v>
                </c:pt>
                <c:pt idx="1">
                  <c:v>75755</c:v>
                </c:pt>
                <c:pt idx="2">
                  <c:v>82901.2</c:v>
                </c:pt>
                <c:pt idx="3">
                  <c:v>94806</c:v>
                </c:pt>
                <c:pt idx="4">
                  <c:v>84290</c:v>
                </c:pt>
              </c:numCache>
            </c:numRef>
          </c:val>
          <c:extLst>
            <c:ext xmlns:c16="http://schemas.microsoft.com/office/drawing/2014/chart" uri="{C3380CC4-5D6E-409C-BE32-E72D297353CC}">
              <c16:uniqueId val="{0000000A-F7A8-4B6F-B603-AB945B1B9D69}"/>
            </c:ext>
          </c:extLst>
        </c:ser>
        <c:dLbls>
          <c:showLegendKey val="0"/>
          <c:showVal val="0"/>
          <c:showCatName val="0"/>
          <c:showSerName val="0"/>
          <c:showPercent val="0"/>
          <c:showBubbleSize val="0"/>
        </c:dLbls>
        <c:gapWidth val="150"/>
        <c:axId val="150321408"/>
        <c:axId val="150335488"/>
      </c:barChart>
      <c:catAx>
        <c:axId val="150321408"/>
        <c:scaling>
          <c:orientation val="minMax"/>
        </c:scaling>
        <c:delete val="0"/>
        <c:axPos val="b"/>
        <c:numFmt formatCode="General" sourceLinked="1"/>
        <c:majorTickMark val="none"/>
        <c:minorTickMark val="none"/>
        <c:tickLblPos val="nextTo"/>
        <c:txPr>
          <a:bodyPr/>
          <a:lstStyle/>
          <a:p>
            <a:pPr>
              <a:defRPr>
                <a:solidFill>
                  <a:schemeClr val="tx2"/>
                </a:solidFill>
              </a:defRPr>
            </a:pPr>
            <a:endParaRPr lang="en-US"/>
          </a:p>
        </c:txPr>
        <c:crossAx val="150335488"/>
        <c:crosses val="autoZero"/>
        <c:auto val="1"/>
        <c:lblAlgn val="ctr"/>
        <c:lblOffset val="100"/>
        <c:noMultiLvlLbl val="0"/>
      </c:catAx>
      <c:valAx>
        <c:axId val="150335488"/>
        <c:scaling>
          <c:orientation val="minMax"/>
        </c:scaling>
        <c:delete val="0"/>
        <c:axPos val="l"/>
        <c:majorGridlines/>
        <c:numFmt formatCode="_(* #,##0_);_(* \(#,##0\);_(* &quot;-&quot;??_);_(@_)" sourceLinked="1"/>
        <c:majorTickMark val="out"/>
        <c:minorTickMark val="none"/>
        <c:tickLblPos val="nextTo"/>
        <c:txPr>
          <a:bodyPr/>
          <a:lstStyle/>
          <a:p>
            <a:pPr>
              <a:defRPr>
                <a:solidFill>
                  <a:schemeClr val="tx2"/>
                </a:solidFill>
              </a:defRPr>
            </a:pPr>
            <a:endParaRPr lang="en-US"/>
          </a:p>
        </c:txPr>
        <c:crossAx val="150321408"/>
        <c:crosses val="autoZero"/>
        <c:crossBetween val="between"/>
      </c:valAx>
    </c:plotArea>
    <c:legend>
      <c:legendPos val="b"/>
      <c:overlay val="0"/>
      <c:txPr>
        <a:bodyPr/>
        <a:lstStyle/>
        <a:p>
          <a:pPr>
            <a:defRPr>
              <a:solidFill>
                <a:schemeClr val="tx2"/>
              </a:solidFill>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baseline="0">
                <a:solidFill>
                  <a:schemeClr val="tx2"/>
                </a:solidFill>
              </a:rPr>
              <a:t>Total Manager Fees and Fees as a % of Assets</a:t>
            </a:r>
          </a:p>
        </c:rich>
      </c:tx>
      <c:overlay val="0"/>
    </c:title>
    <c:autoTitleDeleted val="0"/>
    <c:plotArea>
      <c:layout/>
      <c:barChart>
        <c:barDir val="col"/>
        <c:grouping val="clustered"/>
        <c:varyColors val="0"/>
        <c:ser>
          <c:idx val="1"/>
          <c:order val="0"/>
          <c:tx>
            <c:strRef>
              <c:f>'Graph Data'!$B$15</c:f>
              <c:strCache>
                <c:ptCount val="1"/>
                <c:pt idx="0">
                  <c:v>Fees $</c:v>
                </c:pt>
              </c:strCache>
            </c:strRef>
          </c:tx>
          <c:spPr>
            <a:solidFill>
              <a:schemeClr val="accent1"/>
            </a:solidFill>
          </c:spPr>
          <c:invertIfNegative val="0"/>
          <c:cat>
            <c:strRef>
              <c:f>'Graph Data'!$F$1:$M$1</c:f>
              <c:strCache>
                <c:ptCount val="8"/>
                <c:pt idx="0">
                  <c:v>FY 07-08</c:v>
                </c:pt>
                <c:pt idx="1">
                  <c:v>FY 08-09</c:v>
                </c:pt>
                <c:pt idx="2">
                  <c:v>FY 09-10</c:v>
                </c:pt>
                <c:pt idx="3">
                  <c:v>FY 10-11</c:v>
                </c:pt>
                <c:pt idx="4">
                  <c:v>FY 11-12</c:v>
                </c:pt>
                <c:pt idx="5">
                  <c:v>FY 12-13</c:v>
                </c:pt>
                <c:pt idx="6">
                  <c:v>FY 13-14</c:v>
                </c:pt>
                <c:pt idx="7">
                  <c:v>FY 14-15</c:v>
                </c:pt>
              </c:strCache>
            </c:strRef>
          </c:cat>
          <c:val>
            <c:numRef>
              <c:f>'Graph Data'!$F$15:$M$15</c:f>
              <c:numCache>
                <c:formatCode>_(* #,##0_);_(* \(#,##0\);_(* "-"??_);_(@_)</c:formatCode>
                <c:ptCount val="8"/>
                <c:pt idx="0">
                  <c:v>15975</c:v>
                </c:pt>
                <c:pt idx="1">
                  <c:v>12576</c:v>
                </c:pt>
                <c:pt idx="2">
                  <c:v>14736</c:v>
                </c:pt>
                <c:pt idx="3">
                  <c:v>16610</c:v>
                </c:pt>
                <c:pt idx="4">
                  <c:v>19517</c:v>
                </c:pt>
                <c:pt idx="5">
                  <c:v>17409</c:v>
                </c:pt>
                <c:pt idx="6">
                  <c:v>11334</c:v>
                </c:pt>
                <c:pt idx="7">
                  <c:v>8235</c:v>
                </c:pt>
              </c:numCache>
            </c:numRef>
          </c:val>
          <c:extLst>
            <c:ext xmlns:c16="http://schemas.microsoft.com/office/drawing/2014/chart" uri="{C3380CC4-5D6E-409C-BE32-E72D297353CC}">
              <c16:uniqueId val="{00000000-E113-432B-B62F-952F2A8113C6}"/>
            </c:ext>
          </c:extLst>
        </c:ser>
        <c:dLbls>
          <c:showLegendKey val="0"/>
          <c:showVal val="0"/>
          <c:showCatName val="0"/>
          <c:showSerName val="0"/>
          <c:showPercent val="0"/>
          <c:showBubbleSize val="0"/>
        </c:dLbls>
        <c:gapWidth val="75"/>
        <c:overlap val="-25"/>
        <c:axId val="150526976"/>
        <c:axId val="150525440"/>
      </c:barChart>
      <c:lineChart>
        <c:grouping val="standard"/>
        <c:varyColors val="0"/>
        <c:ser>
          <c:idx val="2"/>
          <c:order val="1"/>
          <c:tx>
            <c:strRef>
              <c:f>'Graph Data'!$B$13</c:f>
              <c:strCache>
                <c:ptCount val="1"/>
                <c:pt idx="0">
                  <c:v>Fees as a % of Assets</c:v>
                </c:pt>
              </c:strCache>
            </c:strRef>
          </c:tx>
          <c:spPr>
            <a:ln>
              <a:solidFill>
                <a:srgbClr val="FF0000"/>
              </a:solidFill>
            </a:ln>
          </c:spPr>
          <c:marker>
            <c:symbol val="none"/>
          </c:marker>
          <c:dLbls>
            <c:dLbl>
              <c:idx val="5"/>
              <c:layout>
                <c:manualLayout>
                  <c:x val="-3.6644828845213244E-2"/>
                  <c:y val="-6.6436216749502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13-432B-B62F-952F2A8113C6}"/>
                </c:ext>
              </c:extLst>
            </c:dLbl>
            <c:dLbl>
              <c:idx val="6"/>
              <c:layout>
                <c:manualLayout>
                  <c:x val="-2.6146141181171253E-2"/>
                  <c:y val="-5.2251819586381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13-432B-B62F-952F2A8113C6}"/>
                </c:ext>
              </c:extLst>
            </c:dLbl>
            <c:dLbl>
              <c:idx val="7"/>
              <c:layout>
                <c:manualLayout>
                  <c:x val="-3.4895047567872914E-2"/>
                  <c:y val="-5.69799519740883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113-432B-B62F-952F2A8113C6}"/>
                </c:ext>
              </c:extLst>
            </c:dLbl>
            <c:spPr>
              <a:noFill/>
              <a:ln>
                <a:noFill/>
              </a:ln>
              <a:effectLst/>
            </c:spPr>
            <c:txPr>
              <a:bodyPr/>
              <a:lstStyle/>
              <a:p>
                <a:pPr>
                  <a:defRPr>
                    <a:solidFill>
                      <a:schemeClr val="tx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Data'!$F$1:$M$1</c:f>
              <c:strCache>
                <c:ptCount val="8"/>
                <c:pt idx="0">
                  <c:v>FY 07-08</c:v>
                </c:pt>
                <c:pt idx="1">
                  <c:v>FY 08-09</c:v>
                </c:pt>
                <c:pt idx="2">
                  <c:v>FY 09-10</c:v>
                </c:pt>
                <c:pt idx="3">
                  <c:v>FY 10-11</c:v>
                </c:pt>
                <c:pt idx="4">
                  <c:v>FY 11-12</c:v>
                </c:pt>
                <c:pt idx="5">
                  <c:v>FY 12-13</c:v>
                </c:pt>
                <c:pt idx="6">
                  <c:v>FY 13-14</c:v>
                </c:pt>
                <c:pt idx="7">
                  <c:v>FY 14-15</c:v>
                </c:pt>
              </c:strCache>
            </c:strRef>
          </c:cat>
          <c:val>
            <c:numRef>
              <c:f>'Graph Data'!$F$16:$M$16</c:f>
              <c:numCache>
                <c:formatCode>0.00%</c:formatCode>
                <c:ptCount val="8"/>
                <c:pt idx="0">
                  <c:v>6.4410770972736708E-3</c:v>
                </c:pt>
                <c:pt idx="1">
                  <c:v>7.109988428459911E-3</c:v>
                </c:pt>
                <c:pt idx="2">
                  <c:v>7.7304914404453529E-3</c:v>
                </c:pt>
                <c:pt idx="3">
                  <c:v>7.0014912417604176E-3</c:v>
                </c:pt>
                <c:pt idx="4">
                  <c:v>8.3577638517399414E-3</c:v>
                </c:pt>
                <c:pt idx="5">
                  <c:v>6.4361956054082309E-3</c:v>
                </c:pt>
                <c:pt idx="6">
                  <c:v>4.2839733039747229E-3</c:v>
                </c:pt>
                <c:pt idx="7">
                  <c:v>2.913164998525257E-3</c:v>
                </c:pt>
              </c:numCache>
            </c:numRef>
          </c:val>
          <c:smooth val="0"/>
          <c:extLst>
            <c:ext xmlns:c16="http://schemas.microsoft.com/office/drawing/2014/chart" uri="{C3380CC4-5D6E-409C-BE32-E72D297353CC}">
              <c16:uniqueId val="{00000004-E113-432B-B62F-952F2A8113C6}"/>
            </c:ext>
          </c:extLst>
        </c:ser>
        <c:dLbls>
          <c:showLegendKey val="0"/>
          <c:showVal val="0"/>
          <c:showCatName val="0"/>
          <c:showSerName val="0"/>
          <c:showPercent val="0"/>
          <c:showBubbleSize val="0"/>
        </c:dLbls>
        <c:marker val="1"/>
        <c:smooth val="0"/>
        <c:axId val="150518016"/>
        <c:axId val="150523904"/>
      </c:lineChart>
      <c:catAx>
        <c:axId val="150518016"/>
        <c:scaling>
          <c:orientation val="minMax"/>
        </c:scaling>
        <c:delete val="0"/>
        <c:axPos val="b"/>
        <c:numFmt formatCode="General" sourceLinked="0"/>
        <c:majorTickMark val="none"/>
        <c:minorTickMark val="none"/>
        <c:tickLblPos val="nextTo"/>
        <c:txPr>
          <a:bodyPr rot="0"/>
          <a:lstStyle/>
          <a:p>
            <a:pPr>
              <a:defRPr sz="800" baseline="0">
                <a:solidFill>
                  <a:schemeClr val="tx2"/>
                </a:solidFill>
              </a:defRPr>
            </a:pPr>
            <a:endParaRPr lang="en-US"/>
          </a:p>
        </c:txPr>
        <c:crossAx val="150523904"/>
        <c:crosses val="autoZero"/>
        <c:auto val="1"/>
        <c:lblAlgn val="ctr"/>
        <c:lblOffset val="100"/>
        <c:noMultiLvlLbl val="0"/>
      </c:catAx>
      <c:valAx>
        <c:axId val="150523904"/>
        <c:scaling>
          <c:orientation val="minMax"/>
          <c:max val="1.0000000000000002E-2"/>
        </c:scaling>
        <c:delete val="0"/>
        <c:axPos val="l"/>
        <c:majorGridlines>
          <c:spPr>
            <a:ln>
              <a:noFill/>
            </a:ln>
          </c:spPr>
        </c:majorGridlines>
        <c:numFmt formatCode="0.00%" sourceLinked="1"/>
        <c:majorTickMark val="none"/>
        <c:minorTickMark val="none"/>
        <c:tickLblPos val="nextTo"/>
        <c:spPr>
          <a:ln w="9525">
            <a:noFill/>
          </a:ln>
        </c:spPr>
        <c:txPr>
          <a:bodyPr/>
          <a:lstStyle/>
          <a:p>
            <a:pPr>
              <a:defRPr sz="900">
                <a:solidFill>
                  <a:schemeClr val="tx2"/>
                </a:solidFill>
              </a:defRPr>
            </a:pPr>
            <a:endParaRPr lang="en-US"/>
          </a:p>
        </c:txPr>
        <c:crossAx val="150518016"/>
        <c:crosses val="autoZero"/>
        <c:crossBetween val="between"/>
      </c:valAx>
      <c:valAx>
        <c:axId val="150525440"/>
        <c:scaling>
          <c:orientation val="minMax"/>
          <c:max val="25000"/>
        </c:scaling>
        <c:delete val="0"/>
        <c:axPos val="r"/>
        <c:numFmt formatCode="&quot;$&quot;#,##0" sourceLinked="0"/>
        <c:majorTickMark val="out"/>
        <c:minorTickMark val="none"/>
        <c:tickLblPos val="nextTo"/>
        <c:txPr>
          <a:bodyPr/>
          <a:lstStyle/>
          <a:p>
            <a:pPr>
              <a:defRPr>
                <a:solidFill>
                  <a:schemeClr val="tx2"/>
                </a:solidFill>
              </a:defRPr>
            </a:pPr>
            <a:endParaRPr lang="en-US"/>
          </a:p>
        </c:txPr>
        <c:crossAx val="150526976"/>
        <c:crosses val="max"/>
        <c:crossBetween val="between"/>
        <c:majorUnit val="5000"/>
      </c:valAx>
      <c:catAx>
        <c:axId val="150526976"/>
        <c:scaling>
          <c:orientation val="minMax"/>
        </c:scaling>
        <c:delete val="1"/>
        <c:axPos val="b"/>
        <c:numFmt formatCode="General" sourceLinked="1"/>
        <c:majorTickMark val="out"/>
        <c:minorTickMark val="none"/>
        <c:tickLblPos val="nextTo"/>
        <c:crossAx val="150525440"/>
        <c:crosses val="autoZero"/>
        <c:auto val="1"/>
        <c:lblAlgn val="ctr"/>
        <c:lblOffset val="100"/>
        <c:noMultiLvlLbl val="0"/>
      </c:catAx>
    </c:plotArea>
    <c:legend>
      <c:legendPos val="b"/>
      <c:overlay val="0"/>
      <c:spPr>
        <a:noFill/>
        <a:ln>
          <a:noFill/>
        </a:ln>
      </c:spPr>
      <c:txPr>
        <a:bodyPr/>
        <a:lstStyle/>
        <a:p>
          <a:pPr>
            <a:defRPr sz="900">
              <a:solidFill>
                <a:schemeClr val="tx2"/>
              </a:solidFill>
            </a:defRPr>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pPr>
            <a:r>
              <a:rPr lang="en-US">
                <a:solidFill>
                  <a:schemeClr val="tx2"/>
                </a:solidFill>
              </a:rPr>
              <a:t>Management Fees Paid and Alpha Earned</a:t>
            </a:r>
          </a:p>
        </c:rich>
      </c:tx>
      <c:overlay val="0"/>
    </c:title>
    <c:autoTitleDeleted val="0"/>
    <c:plotArea>
      <c:layout/>
      <c:barChart>
        <c:barDir val="col"/>
        <c:grouping val="clustered"/>
        <c:varyColors val="0"/>
        <c:ser>
          <c:idx val="2"/>
          <c:order val="0"/>
          <c:tx>
            <c:strRef>
              <c:f>'Graph Data'!$A$53</c:f>
              <c:strCache>
                <c:ptCount val="1"/>
                <c:pt idx="0">
                  <c:v>Gross % Alpha Earned</c:v>
                </c:pt>
              </c:strCache>
            </c:strRef>
          </c:tx>
          <c:spPr>
            <a:solidFill>
              <a:schemeClr val="tx2"/>
            </a:solidFill>
          </c:spPr>
          <c:invertIfNegative val="0"/>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'Graph Data'!$D$53:$M$53</c:f>
              <c:numCache>
                <c:formatCode>_(* #,##0_);_(* \(#,##0\);_(* "-"??_);_(@_)</c:formatCode>
                <c:ptCount val="10"/>
                <c:pt idx="0">
                  <c:v>334.41560450157846</c:v>
                </c:pt>
                <c:pt idx="1">
                  <c:v>440.13808367606498</c:v>
                </c:pt>
                <c:pt idx="2">
                  <c:v>-34.882749783288737</c:v>
                </c:pt>
                <c:pt idx="3">
                  <c:v>-533.25846853828659</c:v>
                </c:pt>
                <c:pt idx="4">
                  <c:v>499.97059993810507</c:v>
                </c:pt>
                <c:pt idx="5">
                  <c:v>429.75378954732724</c:v>
                </c:pt>
                <c:pt idx="6">
                  <c:v>279.89047545933772</c:v>
                </c:pt>
                <c:pt idx="7">
                  <c:v>361.98448225926921</c:v>
                </c:pt>
                <c:pt idx="8">
                  <c:v>398.861201372192</c:v>
                </c:pt>
                <c:pt idx="9">
                  <c:v>178.07037044134839</c:v>
                </c:pt>
              </c:numCache>
            </c:numRef>
          </c:val>
          <c:extLst>
            <c:ext xmlns:c16="http://schemas.microsoft.com/office/drawing/2014/chart" uri="{C3380CC4-5D6E-409C-BE32-E72D297353CC}">
              <c16:uniqueId val="{00000000-339F-4B8D-8A5F-D39F17215D72}"/>
            </c:ext>
          </c:extLst>
        </c:ser>
        <c:ser>
          <c:idx val="0"/>
          <c:order val="1"/>
          <c:tx>
            <c:strRef>
              <c:f>'Graph Data'!$A$49</c:f>
              <c:strCache>
                <c:ptCount val="1"/>
                <c:pt idx="0">
                  <c:v>Fees as a % of Assets</c:v>
                </c:pt>
              </c:strCache>
            </c:strRef>
          </c:tx>
          <c:spPr>
            <a:solidFill>
              <a:srgbClr val="FF0000"/>
            </a:solidFill>
          </c:spPr>
          <c:invertIfNegative val="0"/>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Data'!$D$1:$M$1</c:f>
              <c:strCache>
                <c:ptCount val="10"/>
                <c:pt idx="0">
                  <c:v>FY 05-06</c:v>
                </c:pt>
                <c:pt idx="1">
                  <c:v>FY 06-07</c:v>
                </c:pt>
                <c:pt idx="2">
                  <c:v>FY 07-08</c:v>
                </c:pt>
                <c:pt idx="3">
                  <c:v>FY 08-09</c:v>
                </c:pt>
                <c:pt idx="4">
                  <c:v>FY 09-10</c:v>
                </c:pt>
                <c:pt idx="5">
                  <c:v>FY 10-11</c:v>
                </c:pt>
                <c:pt idx="6">
                  <c:v>FY 11-12</c:v>
                </c:pt>
                <c:pt idx="7">
                  <c:v>FY 12-13</c:v>
                </c:pt>
                <c:pt idx="8">
                  <c:v>FY 13-14</c:v>
                </c:pt>
                <c:pt idx="9">
                  <c:v>FY 14-15</c:v>
                </c:pt>
              </c:strCache>
            </c:strRef>
          </c:cat>
          <c:val>
            <c:numRef>
              <c:f>'Graph Data'!$D$49:$M$49</c:f>
              <c:numCache>
                <c:formatCode>_(* #,##0_);_(* \(#,##0\);_(* "-"??_);_(@_)</c:formatCode>
                <c:ptCount val="10"/>
                <c:pt idx="0">
                  <c:v>36.918402067014206</c:v>
                </c:pt>
                <c:pt idx="1">
                  <c:v>50.332490956840594</c:v>
                </c:pt>
                <c:pt idx="2">
                  <c:v>58.284249802133189</c:v>
                </c:pt>
                <c:pt idx="3">
                  <c:v>92.925876853078677</c:v>
                </c:pt>
                <c:pt idx="4">
                  <c:v>112.68557407489278</c:v>
                </c:pt>
                <c:pt idx="5">
                  <c:v>103.68429507941856</c:v>
                </c:pt>
                <c:pt idx="6">
                  <c:v>95.643584625620548</c:v>
                </c:pt>
                <c:pt idx="7">
                  <c:v>109.35119177671525</c:v>
                </c:pt>
                <c:pt idx="8">
                  <c:v>93.236622637143753</c:v>
                </c:pt>
                <c:pt idx="9">
                  <c:v>82.8249746076158</c:v>
                </c:pt>
              </c:numCache>
            </c:numRef>
          </c:val>
          <c:extLst>
            <c:ext xmlns:c16="http://schemas.microsoft.com/office/drawing/2014/chart" uri="{C3380CC4-5D6E-409C-BE32-E72D297353CC}">
              <c16:uniqueId val="{00000001-339F-4B8D-8A5F-D39F17215D72}"/>
            </c:ext>
          </c:extLst>
        </c:ser>
        <c:ser>
          <c:idx val="1"/>
          <c:order val="2"/>
          <c:tx>
            <c:strRef>
              <c:f>'Graph Data'!$A$51</c:f>
              <c:strCache>
                <c:ptCount val="1"/>
                <c:pt idx="0">
                  <c:v>Net % Alpha Earned</c:v>
                </c:pt>
              </c:strCache>
            </c:strRef>
          </c:tx>
          <c:spPr>
            <a:solidFill>
              <a:srgbClr val="00B050"/>
            </a:solidFill>
          </c:spPr>
          <c:invertIfNegative val="0"/>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Data'!$D$1:$M$1</c:f>
              <c:strCache>
                <c:ptCount val="10"/>
                <c:pt idx="0">
                  <c:v>FY 05-06</c:v>
                </c:pt>
                <c:pt idx="1">
                  <c:v>FY 06-07</c:v>
                </c:pt>
                <c:pt idx="2">
                  <c:v>FY 07-08</c:v>
                </c:pt>
                <c:pt idx="3">
                  <c:v>FY 08-09</c:v>
                </c:pt>
                <c:pt idx="4">
                  <c:v>FY 09-10</c:v>
                </c:pt>
                <c:pt idx="5">
                  <c:v>FY 10-11</c:v>
                </c:pt>
                <c:pt idx="6">
                  <c:v>FY 11-12</c:v>
                </c:pt>
                <c:pt idx="7">
                  <c:v>FY 12-13</c:v>
                </c:pt>
                <c:pt idx="8">
                  <c:v>FY 13-14</c:v>
                </c:pt>
                <c:pt idx="9">
                  <c:v>FY 14-15</c:v>
                </c:pt>
              </c:strCache>
            </c:strRef>
          </c:cat>
          <c:val>
            <c:numRef>
              <c:f>'Graph Data'!$D$51:$M$51</c:f>
              <c:numCache>
                <c:formatCode>_(* #,##0_);_(* \(#,##0\);_(* "-"??_);_(@_)</c:formatCode>
                <c:ptCount val="10"/>
                <c:pt idx="0">
                  <c:v>297.49720243456426</c:v>
                </c:pt>
                <c:pt idx="1">
                  <c:v>389.80559271922436</c:v>
                </c:pt>
                <c:pt idx="2">
                  <c:v>-93.166999585421934</c:v>
                </c:pt>
                <c:pt idx="3">
                  <c:v>-626.18434539136524</c:v>
                </c:pt>
                <c:pt idx="4">
                  <c:v>387.28502586321235</c:v>
                </c:pt>
                <c:pt idx="5">
                  <c:v>326.06949446790873</c:v>
                </c:pt>
                <c:pt idx="6">
                  <c:v>184.24689083371717</c:v>
                </c:pt>
                <c:pt idx="7">
                  <c:v>252.63329048255397</c:v>
                </c:pt>
                <c:pt idx="8">
                  <c:v>305.62457873504826</c:v>
                </c:pt>
                <c:pt idx="9">
                  <c:v>95.245395833732573</c:v>
                </c:pt>
              </c:numCache>
            </c:numRef>
          </c:val>
          <c:extLst>
            <c:ext xmlns:c16="http://schemas.microsoft.com/office/drawing/2014/chart" uri="{C3380CC4-5D6E-409C-BE32-E72D297353CC}">
              <c16:uniqueId val="{00000002-339F-4B8D-8A5F-D39F17215D72}"/>
            </c:ext>
          </c:extLst>
        </c:ser>
        <c:dLbls>
          <c:showLegendKey val="0"/>
          <c:showVal val="0"/>
          <c:showCatName val="0"/>
          <c:showSerName val="0"/>
          <c:showPercent val="0"/>
          <c:showBubbleSize val="0"/>
        </c:dLbls>
        <c:gapWidth val="150"/>
        <c:axId val="181135616"/>
        <c:axId val="181153792"/>
      </c:barChart>
      <c:catAx>
        <c:axId val="181135616"/>
        <c:scaling>
          <c:orientation val="minMax"/>
        </c:scaling>
        <c:delete val="0"/>
        <c:axPos val="b"/>
        <c:majorTickMark val="none"/>
        <c:minorTickMark val="none"/>
        <c:tickLblPos val="nextTo"/>
        <c:crossAx val="181153792"/>
        <c:crosses val="autoZero"/>
        <c:auto val="1"/>
        <c:lblAlgn val="ctr"/>
        <c:lblOffset val="100"/>
        <c:noMultiLvlLbl val="0"/>
      </c:catAx>
      <c:valAx>
        <c:axId val="181153792"/>
        <c:scaling>
          <c:orientation val="minMax"/>
        </c:scaling>
        <c:delete val="0"/>
        <c:axPos val="l"/>
        <c:majorGridlines/>
        <c:numFmt formatCode="_(* #,##0_);_(* \(#,##0\);_(* &quot;-&quot;??_);_(@_)" sourceLinked="1"/>
        <c:majorTickMark val="none"/>
        <c:minorTickMark val="none"/>
        <c:tickLblPos val="nextTo"/>
        <c:txPr>
          <a:bodyPr/>
          <a:lstStyle/>
          <a:p>
            <a:pPr>
              <a:defRPr>
                <a:solidFill>
                  <a:schemeClr val="tx2"/>
                </a:solidFill>
              </a:defRPr>
            </a:pPr>
            <a:endParaRPr lang="en-US"/>
          </a:p>
        </c:txPr>
        <c:crossAx val="181135616"/>
        <c:crosses val="autoZero"/>
        <c:crossBetween val="between"/>
      </c:valAx>
      <c:dTable>
        <c:showHorzBorder val="1"/>
        <c:showVertBorder val="1"/>
        <c:showOutline val="1"/>
        <c:showKeys val="1"/>
        <c:txPr>
          <a:bodyPr/>
          <a:lstStyle/>
          <a:p>
            <a:pPr rtl="0">
              <a:defRPr>
                <a:solidFill>
                  <a:schemeClr val="tx2"/>
                </a:solidFill>
              </a:defRPr>
            </a:pPr>
            <a:endParaRPr lang="en-US"/>
          </a:p>
        </c:txPr>
      </c:dTable>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4034348" cy="350691"/>
          </a:xfrm>
          <a:prstGeom prst="rect">
            <a:avLst/>
          </a:prstGeom>
        </p:spPr>
        <p:txBody>
          <a:bodyPr vert="horz" lIns="88249" tIns="44121" rIns="88249" bIns="44121" rtlCol="0"/>
          <a:lstStyle>
            <a:lvl1pPr algn="l">
              <a:defRPr sz="1200"/>
            </a:lvl1pPr>
          </a:lstStyle>
          <a:p>
            <a:r>
              <a:rPr lang="en-US" dirty="0"/>
              <a:t>Investment Expenses Report FY 2014-2015</a:t>
            </a:r>
          </a:p>
        </p:txBody>
      </p:sp>
      <p:sp>
        <p:nvSpPr>
          <p:cNvPr id="3" name="Date Placeholder 2"/>
          <p:cNvSpPr>
            <a:spLocks noGrp="1"/>
          </p:cNvSpPr>
          <p:nvPr>
            <p:ph type="dt" sz="quarter" idx="1"/>
          </p:nvPr>
        </p:nvSpPr>
        <p:spPr>
          <a:xfrm>
            <a:off x="5272736" y="3"/>
            <a:ext cx="4034348" cy="350691"/>
          </a:xfrm>
          <a:prstGeom prst="rect">
            <a:avLst/>
          </a:prstGeom>
        </p:spPr>
        <p:txBody>
          <a:bodyPr vert="horz" lIns="88249" tIns="44121" rIns="88249" bIns="44121" rtlCol="0"/>
          <a:lstStyle>
            <a:lvl1pPr algn="r">
              <a:defRPr sz="1200"/>
            </a:lvl1pPr>
          </a:lstStyle>
          <a:p>
            <a:fld id="{542BB89E-BEA5-4686-BD6D-49C0D1F9A73B}" type="datetimeFigureOut">
              <a:rPr lang="en-US" smtClean="0"/>
              <a:pPr/>
              <a:t>6/19/2018</a:t>
            </a:fld>
            <a:endParaRPr lang="en-US"/>
          </a:p>
        </p:txBody>
      </p:sp>
      <p:sp>
        <p:nvSpPr>
          <p:cNvPr id="4" name="Footer Placeholder 3"/>
          <p:cNvSpPr>
            <a:spLocks noGrp="1"/>
          </p:cNvSpPr>
          <p:nvPr>
            <p:ph type="ftr" sz="quarter" idx="2"/>
          </p:nvPr>
        </p:nvSpPr>
        <p:spPr>
          <a:xfrm>
            <a:off x="4" y="6671252"/>
            <a:ext cx="4034348" cy="350691"/>
          </a:xfrm>
          <a:prstGeom prst="rect">
            <a:avLst/>
          </a:prstGeom>
        </p:spPr>
        <p:txBody>
          <a:bodyPr vert="horz" lIns="88249" tIns="44121" rIns="88249" bIns="44121" rtlCol="0" anchor="b"/>
          <a:lstStyle>
            <a:lvl1pPr algn="l">
              <a:defRPr sz="1200"/>
            </a:lvl1pPr>
          </a:lstStyle>
          <a:p>
            <a:endParaRPr lang="en-US"/>
          </a:p>
        </p:txBody>
      </p:sp>
      <p:sp>
        <p:nvSpPr>
          <p:cNvPr id="5" name="Slide Number Placeholder 4"/>
          <p:cNvSpPr>
            <a:spLocks noGrp="1"/>
          </p:cNvSpPr>
          <p:nvPr>
            <p:ph type="sldNum" sz="quarter" idx="3"/>
          </p:nvPr>
        </p:nvSpPr>
        <p:spPr>
          <a:xfrm>
            <a:off x="5272736" y="6671252"/>
            <a:ext cx="4034348" cy="350691"/>
          </a:xfrm>
          <a:prstGeom prst="rect">
            <a:avLst/>
          </a:prstGeom>
        </p:spPr>
        <p:txBody>
          <a:bodyPr vert="horz" lIns="88249" tIns="44121" rIns="88249" bIns="44121" rtlCol="0" anchor="b"/>
          <a:lstStyle>
            <a:lvl1pPr algn="r">
              <a:defRPr sz="1200"/>
            </a:lvl1pPr>
          </a:lstStyle>
          <a:p>
            <a:fld id="{EEF7FC2A-F148-49E5-AF85-C669DBCF0C40}" type="slidenum">
              <a:rPr lang="en-US" smtClean="0"/>
              <a:pPr/>
              <a:t>‹#›</a:t>
            </a:fld>
            <a:endParaRPr lang="en-US"/>
          </a:p>
        </p:txBody>
      </p:sp>
    </p:spTree>
    <p:extLst>
      <p:ext uri="{BB962C8B-B14F-4D97-AF65-F5344CB8AC3E}">
        <p14:creationId xmlns:p14="http://schemas.microsoft.com/office/powerpoint/2010/main" val="13712544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4034348" cy="350691"/>
          </a:xfrm>
          <a:prstGeom prst="rect">
            <a:avLst/>
          </a:prstGeom>
        </p:spPr>
        <p:txBody>
          <a:bodyPr vert="horz" lIns="88249" tIns="44121" rIns="88249" bIns="44121" rtlCol="0"/>
          <a:lstStyle>
            <a:lvl1pPr algn="l">
              <a:defRPr sz="1200"/>
            </a:lvl1pPr>
          </a:lstStyle>
          <a:p>
            <a:r>
              <a:rPr lang="en-US"/>
              <a:t>Investment Expenses Report FY 2013-2014</a:t>
            </a:r>
          </a:p>
        </p:txBody>
      </p:sp>
      <p:sp>
        <p:nvSpPr>
          <p:cNvPr id="3" name="Date Placeholder 2"/>
          <p:cNvSpPr>
            <a:spLocks noGrp="1"/>
          </p:cNvSpPr>
          <p:nvPr>
            <p:ph type="dt" idx="1"/>
          </p:nvPr>
        </p:nvSpPr>
        <p:spPr>
          <a:xfrm>
            <a:off x="5272736" y="3"/>
            <a:ext cx="4034348" cy="350691"/>
          </a:xfrm>
          <a:prstGeom prst="rect">
            <a:avLst/>
          </a:prstGeom>
        </p:spPr>
        <p:txBody>
          <a:bodyPr vert="horz" lIns="88249" tIns="44121" rIns="88249" bIns="44121" rtlCol="0"/>
          <a:lstStyle>
            <a:lvl1pPr algn="r">
              <a:defRPr sz="1200"/>
            </a:lvl1pPr>
          </a:lstStyle>
          <a:p>
            <a:fld id="{0DFEBB08-00C6-407A-9A02-F6FE1BC09E19}" type="datetimeFigureOut">
              <a:rPr lang="en-US" smtClean="0"/>
              <a:pPr/>
              <a:t>6/19/2018</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88249" tIns="44121" rIns="88249" bIns="44121" rtlCol="0" anchor="ctr"/>
          <a:lstStyle/>
          <a:p>
            <a:endParaRPr lang="en-US"/>
          </a:p>
        </p:txBody>
      </p:sp>
      <p:sp>
        <p:nvSpPr>
          <p:cNvPr id="5" name="Notes Placeholder 4"/>
          <p:cNvSpPr>
            <a:spLocks noGrp="1"/>
          </p:cNvSpPr>
          <p:nvPr>
            <p:ph type="body" sz="quarter" idx="3"/>
          </p:nvPr>
        </p:nvSpPr>
        <p:spPr>
          <a:xfrm>
            <a:off x="931321" y="3336209"/>
            <a:ext cx="7446471" cy="3159698"/>
          </a:xfrm>
          <a:prstGeom prst="rect">
            <a:avLst/>
          </a:prstGeom>
        </p:spPr>
        <p:txBody>
          <a:bodyPr vert="horz" lIns="88249" tIns="44121" rIns="88249" bIns="441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6671252"/>
            <a:ext cx="4034348" cy="350691"/>
          </a:xfrm>
          <a:prstGeom prst="rect">
            <a:avLst/>
          </a:prstGeom>
        </p:spPr>
        <p:txBody>
          <a:bodyPr vert="horz" lIns="88249" tIns="44121" rIns="88249" bIns="44121" rtlCol="0" anchor="b"/>
          <a:lstStyle>
            <a:lvl1pPr algn="l">
              <a:defRPr sz="1200"/>
            </a:lvl1pPr>
          </a:lstStyle>
          <a:p>
            <a:endParaRPr lang="en-US"/>
          </a:p>
        </p:txBody>
      </p:sp>
      <p:sp>
        <p:nvSpPr>
          <p:cNvPr id="7" name="Slide Number Placeholder 6"/>
          <p:cNvSpPr>
            <a:spLocks noGrp="1"/>
          </p:cNvSpPr>
          <p:nvPr>
            <p:ph type="sldNum" sz="quarter" idx="5"/>
          </p:nvPr>
        </p:nvSpPr>
        <p:spPr>
          <a:xfrm>
            <a:off x="5272736" y="6671252"/>
            <a:ext cx="4034348" cy="350691"/>
          </a:xfrm>
          <a:prstGeom prst="rect">
            <a:avLst/>
          </a:prstGeom>
        </p:spPr>
        <p:txBody>
          <a:bodyPr vert="horz" lIns="88249" tIns="44121" rIns="88249" bIns="44121" rtlCol="0" anchor="b"/>
          <a:lstStyle>
            <a:lvl1pPr algn="r">
              <a:defRPr sz="1200"/>
            </a:lvl1pPr>
          </a:lstStyle>
          <a:p>
            <a:fld id="{172BD5B4-FAF3-4F3A-85EB-6E6956C5990A}" type="slidenum">
              <a:rPr lang="en-US" smtClean="0"/>
              <a:pPr/>
              <a:t>‹#›</a:t>
            </a:fld>
            <a:endParaRPr lang="en-US"/>
          </a:p>
        </p:txBody>
      </p:sp>
    </p:spTree>
    <p:extLst>
      <p:ext uri="{BB962C8B-B14F-4D97-AF65-F5344CB8AC3E}">
        <p14:creationId xmlns:p14="http://schemas.microsoft.com/office/powerpoint/2010/main" val="231358046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Investment Expenses Report FY 2013-2014</a:t>
            </a:r>
          </a:p>
        </p:txBody>
      </p:sp>
      <p:sp>
        <p:nvSpPr>
          <p:cNvPr id="5" name="Slide Number Placeholder 4"/>
          <p:cNvSpPr>
            <a:spLocks noGrp="1"/>
          </p:cNvSpPr>
          <p:nvPr>
            <p:ph type="sldNum" sz="quarter" idx="11"/>
          </p:nvPr>
        </p:nvSpPr>
        <p:spPr/>
        <p:txBody>
          <a:bodyPr/>
          <a:lstStyle/>
          <a:p>
            <a:fld id="{172BD5B4-FAF3-4F3A-85EB-6E6956C5990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10</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11</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12</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13</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14</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15</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16</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17</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18</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19</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BD5B4-FAF3-4F3A-85EB-6E6956C5990A}" type="slidenum">
              <a:rPr lang="en-US" smtClean="0"/>
              <a:pPr/>
              <a:t>2</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extLst>
      <p:ext uri="{BB962C8B-B14F-4D97-AF65-F5344CB8AC3E}">
        <p14:creationId xmlns:p14="http://schemas.microsoft.com/office/powerpoint/2010/main" val="2609237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20</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21</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22</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23</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24</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25</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Investment Expenses Report FY 2013-2014</a:t>
            </a:r>
          </a:p>
        </p:txBody>
      </p:sp>
      <p:sp>
        <p:nvSpPr>
          <p:cNvPr id="5" name="Slide Number Placeholder 4"/>
          <p:cNvSpPr>
            <a:spLocks noGrp="1"/>
          </p:cNvSpPr>
          <p:nvPr>
            <p:ph type="sldNum" sz="quarter" idx="11"/>
          </p:nvPr>
        </p:nvSpPr>
        <p:spPr/>
        <p:txBody>
          <a:bodyPr/>
          <a:lstStyle/>
          <a:p>
            <a:fld id="{172BD5B4-FAF3-4F3A-85EB-6E6956C5990A}"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3</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4</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5</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6</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7</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8</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E1F75-BDBD-4FA0-9798-289D4CE56C13}" type="slidenum">
              <a:rPr lang="en-US" smtClean="0"/>
              <a:pPr/>
              <a:t>9</a:t>
            </a:fld>
            <a:endParaRPr lang="en-US"/>
          </a:p>
        </p:txBody>
      </p:sp>
      <p:sp>
        <p:nvSpPr>
          <p:cNvPr id="5" name="Header Placeholder 4"/>
          <p:cNvSpPr>
            <a:spLocks noGrp="1"/>
          </p:cNvSpPr>
          <p:nvPr>
            <p:ph type="hdr" sz="quarter" idx="11"/>
          </p:nvPr>
        </p:nvSpPr>
        <p:spPr/>
        <p:txBody>
          <a:bodyPr/>
          <a:lstStyle/>
          <a:p>
            <a:r>
              <a:rPr lang="en-US"/>
              <a:t>Investment Expenses Report FY 2013-2014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12/8/2014</a:t>
            </a:r>
          </a:p>
        </p:txBody>
      </p:sp>
      <p:sp>
        <p:nvSpPr>
          <p:cNvPr id="5" name="Footer Placeholder 4"/>
          <p:cNvSpPr>
            <a:spLocks noGrp="1"/>
          </p:cNvSpPr>
          <p:nvPr>
            <p:ph type="ftr" sz="quarter" idx="11"/>
          </p:nvPr>
        </p:nvSpPr>
        <p:spPr/>
        <p:txBody>
          <a:bodyPr/>
          <a:lstStyle/>
          <a:p>
            <a:r>
              <a:rPr lang="en-US"/>
              <a:t>Investment Operations and Risk</a:t>
            </a:r>
          </a:p>
        </p:txBody>
      </p:sp>
      <p:sp>
        <p:nvSpPr>
          <p:cNvPr id="6" name="Slide Number Placeholder 5"/>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2547933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12/8/2014</a:t>
            </a:r>
          </a:p>
        </p:txBody>
      </p:sp>
      <p:sp>
        <p:nvSpPr>
          <p:cNvPr id="5" name="Footer Placeholder 4"/>
          <p:cNvSpPr>
            <a:spLocks noGrp="1"/>
          </p:cNvSpPr>
          <p:nvPr>
            <p:ph type="ftr" sz="quarter" idx="11"/>
          </p:nvPr>
        </p:nvSpPr>
        <p:spPr/>
        <p:txBody>
          <a:bodyPr/>
          <a:lstStyle/>
          <a:p>
            <a:r>
              <a:rPr lang="en-US"/>
              <a:t>Investment Operations and Risk</a:t>
            </a:r>
          </a:p>
        </p:txBody>
      </p:sp>
      <p:sp>
        <p:nvSpPr>
          <p:cNvPr id="6" name="Slide Number Placeholder 5"/>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379427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12/8/2014</a:t>
            </a:r>
          </a:p>
        </p:txBody>
      </p:sp>
      <p:sp>
        <p:nvSpPr>
          <p:cNvPr id="5" name="Footer Placeholder 4"/>
          <p:cNvSpPr>
            <a:spLocks noGrp="1"/>
          </p:cNvSpPr>
          <p:nvPr>
            <p:ph type="ftr" sz="quarter" idx="11"/>
          </p:nvPr>
        </p:nvSpPr>
        <p:spPr/>
        <p:txBody>
          <a:bodyPr/>
          <a:lstStyle/>
          <a:p>
            <a:r>
              <a:rPr lang="en-US"/>
              <a:t>Investment Operations and Risk</a:t>
            </a:r>
          </a:p>
        </p:txBody>
      </p:sp>
      <p:sp>
        <p:nvSpPr>
          <p:cNvPr id="6" name="Slide Number Placeholder 5"/>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417964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12/8/2014</a:t>
            </a:r>
          </a:p>
        </p:txBody>
      </p:sp>
      <p:sp>
        <p:nvSpPr>
          <p:cNvPr id="5" name="Footer Placeholder 4"/>
          <p:cNvSpPr>
            <a:spLocks noGrp="1"/>
          </p:cNvSpPr>
          <p:nvPr>
            <p:ph type="ftr" sz="quarter" idx="11"/>
          </p:nvPr>
        </p:nvSpPr>
        <p:spPr/>
        <p:txBody>
          <a:bodyPr/>
          <a:lstStyle/>
          <a:p>
            <a:r>
              <a:rPr lang="en-US"/>
              <a:t>Investment Operations and Risk</a:t>
            </a:r>
          </a:p>
        </p:txBody>
      </p:sp>
      <p:sp>
        <p:nvSpPr>
          <p:cNvPr id="6" name="Slide Number Placeholder 5"/>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1928630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12/8/2014</a:t>
            </a:r>
          </a:p>
        </p:txBody>
      </p:sp>
      <p:sp>
        <p:nvSpPr>
          <p:cNvPr id="5" name="Footer Placeholder 4"/>
          <p:cNvSpPr>
            <a:spLocks noGrp="1"/>
          </p:cNvSpPr>
          <p:nvPr>
            <p:ph type="ftr" sz="quarter" idx="11"/>
          </p:nvPr>
        </p:nvSpPr>
        <p:spPr/>
        <p:txBody>
          <a:bodyPr/>
          <a:lstStyle/>
          <a:p>
            <a:r>
              <a:rPr lang="en-US"/>
              <a:t>Investment Operations and Risk</a:t>
            </a:r>
          </a:p>
        </p:txBody>
      </p:sp>
      <p:sp>
        <p:nvSpPr>
          <p:cNvPr id="6" name="Slide Number Placeholder 5"/>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104562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12/8/2014</a:t>
            </a:r>
          </a:p>
        </p:txBody>
      </p:sp>
      <p:sp>
        <p:nvSpPr>
          <p:cNvPr id="6" name="Footer Placeholder 5"/>
          <p:cNvSpPr>
            <a:spLocks noGrp="1"/>
          </p:cNvSpPr>
          <p:nvPr>
            <p:ph type="ftr" sz="quarter" idx="11"/>
          </p:nvPr>
        </p:nvSpPr>
        <p:spPr/>
        <p:txBody>
          <a:bodyPr/>
          <a:lstStyle/>
          <a:p>
            <a:r>
              <a:rPr lang="en-US"/>
              <a:t>Investment Operations and Risk</a:t>
            </a:r>
          </a:p>
        </p:txBody>
      </p:sp>
      <p:sp>
        <p:nvSpPr>
          <p:cNvPr id="7" name="Slide Number Placeholder 6"/>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360477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12/8/2014</a:t>
            </a:r>
          </a:p>
        </p:txBody>
      </p:sp>
      <p:sp>
        <p:nvSpPr>
          <p:cNvPr id="8" name="Footer Placeholder 7"/>
          <p:cNvSpPr>
            <a:spLocks noGrp="1"/>
          </p:cNvSpPr>
          <p:nvPr>
            <p:ph type="ftr" sz="quarter" idx="11"/>
          </p:nvPr>
        </p:nvSpPr>
        <p:spPr/>
        <p:txBody>
          <a:bodyPr/>
          <a:lstStyle/>
          <a:p>
            <a:r>
              <a:rPr lang="en-US"/>
              <a:t>Investment Operations and Risk</a:t>
            </a:r>
          </a:p>
        </p:txBody>
      </p:sp>
      <p:sp>
        <p:nvSpPr>
          <p:cNvPr id="9" name="Slide Number Placeholder 8"/>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1415741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12/8/2014</a:t>
            </a:r>
          </a:p>
        </p:txBody>
      </p:sp>
      <p:sp>
        <p:nvSpPr>
          <p:cNvPr id="4" name="Footer Placeholder 3"/>
          <p:cNvSpPr>
            <a:spLocks noGrp="1"/>
          </p:cNvSpPr>
          <p:nvPr>
            <p:ph type="ftr" sz="quarter" idx="11"/>
          </p:nvPr>
        </p:nvSpPr>
        <p:spPr/>
        <p:txBody>
          <a:bodyPr/>
          <a:lstStyle/>
          <a:p>
            <a:r>
              <a:rPr lang="en-US"/>
              <a:t>Investment Operations and Risk</a:t>
            </a:r>
          </a:p>
        </p:txBody>
      </p:sp>
      <p:sp>
        <p:nvSpPr>
          <p:cNvPr id="5" name="Slide Number Placeholder 4"/>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417318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12/8/2014</a:t>
            </a:r>
          </a:p>
        </p:txBody>
      </p:sp>
      <p:sp>
        <p:nvSpPr>
          <p:cNvPr id="3" name="Footer Placeholder 2"/>
          <p:cNvSpPr>
            <a:spLocks noGrp="1"/>
          </p:cNvSpPr>
          <p:nvPr>
            <p:ph type="ftr" sz="quarter" idx="11"/>
          </p:nvPr>
        </p:nvSpPr>
        <p:spPr/>
        <p:txBody>
          <a:bodyPr/>
          <a:lstStyle/>
          <a:p>
            <a:r>
              <a:rPr lang="en-US"/>
              <a:t>Investment Operations and Risk</a:t>
            </a:r>
          </a:p>
        </p:txBody>
      </p:sp>
      <p:sp>
        <p:nvSpPr>
          <p:cNvPr id="4" name="Slide Number Placeholder 3"/>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343013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12/8/2014</a:t>
            </a:r>
          </a:p>
        </p:txBody>
      </p:sp>
      <p:sp>
        <p:nvSpPr>
          <p:cNvPr id="6" name="Footer Placeholder 5"/>
          <p:cNvSpPr>
            <a:spLocks noGrp="1"/>
          </p:cNvSpPr>
          <p:nvPr>
            <p:ph type="ftr" sz="quarter" idx="11"/>
          </p:nvPr>
        </p:nvSpPr>
        <p:spPr/>
        <p:txBody>
          <a:bodyPr/>
          <a:lstStyle/>
          <a:p>
            <a:r>
              <a:rPr lang="en-US"/>
              <a:t>Investment Operations and Risk</a:t>
            </a:r>
          </a:p>
        </p:txBody>
      </p:sp>
      <p:sp>
        <p:nvSpPr>
          <p:cNvPr id="7" name="Slide Number Placeholder 6"/>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279375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12/8/2014</a:t>
            </a:r>
          </a:p>
        </p:txBody>
      </p:sp>
      <p:sp>
        <p:nvSpPr>
          <p:cNvPr id="6" name="Footer Placeholder 5"/>
          <p:cNvSpPr>
            <a:spLocks noGrp="1"/>
          </p:cNvSpPr>
          <p:nvPr>
            <p:ph type="ftr" sz="quarter" idx="11"/>
          </p:nvPr>
        </p:nvSpPr>
        <p:spPr/>
        <p:txBody>
          <a:bodyPr/>
          <a:lstStyle/>
          <a:p>
            <a:r>
              <a:rPr lang="en-US"/>
              <a:t>Investment Operations and Risk</a:t>
            </a:r>
          </a:p>
        </p:txBody>
      </p:sp>
      <p:sp>
        <p:nvSpPr>
          <p:cNvPr id="7" name="Slide Number Placeholder 6"/>
          <p:cNvSpPr>
            <a:spLocks noGrp="1"/>
          </p:cNvSpPr>
          <p:nvPr>
            <p:ph type="sldNum" sz="quarter" idx="12"/>
          </p:nvPr>
        </p:nvSpPr>
        <p:spPr/>
        <p:txBody>
          <a:bodyPr/>
          <a:lstStyle/>
          <a:p>
            <a:fld id="{38C01B31-89CF-420C-BBB3-E177FF383922}" type="slidenum">
              <a:rPr lang="en-US" smtClean="0"/>
              <a:pPr/>
              <a:t>‹#›</a:t>
            </a:fld>
            <a:endParaRPr lang="en-US"/>
          </a:p>
        </p:txBody>
      </p:sp>
    </p:spTree>
    <p:extLst>
      <p:ext uri="{BB962C8B-B14F-4D97-AF65-F5344CB8AC3E}">
        <p14:creationId xmlns:p14="http://schemas.microsoft.com/office/powerpoint/2010/main" val="407648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12/8/2014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Investment Operations and Risk</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01B31-89CF-420C-BBB3-E177FF383922}" type="slidenum">
              <a:rPr lang="en-US" smtClean="0"/>
              <a:pPr/>
              <a:t>‹#›</a:t>
            </a:fld>
            <a:endParaRPr lang="en-US"/>
          </a:p>
        </p:txBody>
      </p:sp>
    </p:spTree>
    <p:extLst>
      <p:ext uri="{BB962C8B-B14F-4D97-AF65-F5344CB8AC3E}">
        <p14:creationId xmlns:p14="http://schemas.microsoft.com/office/powerpoint/2010/main" val="2189189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solidFill>
          <a:ln w="19050">
            <a:solidFill>
              <a:schemeClr val="tx1"/>
            </a:solidFill>
          </a:ln>
        </p:spPr>
        <p:txBody>
          <a:bodyPr/>
          <a:lstStyle/>
          <a:p>
            <a:r>
              <a:rPr lang="en-US" dirty="0">
                <a:solidFill>
                  <a:schemeClr val="bg1"/>
                </a:solidFill>
              </a:rPr>
              <a:t>Investment Expenses Report </a:t>
            </a:r>
            <a:br>
              <a:rPr lang="en-US" dirty="0">
                <a:solidFill>
                  <a:schemeClr val="bg1"/>
                </a:solidFill>
              </a:rPr>
            </a:br>
            <a:r>
              <a:rPr lang="en-US" sz="3200" dirty="0">
                <a:solidFill>
                  <a:schemeClr val="bg1"/>
                </a:solidFill>
              </a:rPr>
              <a:t>FY 2014-2015</a:t>
            </a:r>
          </a:p>
        </p:txBody>
      </p:sp>
      <p:sp>
        <p:nvSpPr>
          <p:cNvPr id="3" name="Subtitle 2"/>
          <p:cNvSpPr>
            <a:spLocks noGrp="1"/>
          </p:cNvSpPr>
          <p:nvPr>
            <p:ph type="subTitle" idx="1"/>
          </p:nvPr>
        </p:nvSpPr>
        <p:spPr/>
        <p:txBody>
          <a:bodyPr>
            <a:normAutofit/>
          </a:bodyPr>
          <a:lstStyle/>
          <a:p>
            <a:r>
              <a:rPr lang="en-US" sz="2000" dirty="0">
                <a:solidFill>
                  <a:schemeClr val="tx2"/>
                </a:solidFill>
              </a:rPr>
              <a:t>Members of the Investment Office</a:t>
            </a:r>
          </a:p>
        </p:txBody>
      </p:sp>
      <p:sp>
        <p:nvSpPr>
          <p:cNvPr id="4" name="Slide Number Placeholder 3"/>
          <p:cNvSpPr>
            <a:spLocks noGrp="1"/>
          </p:cNvSpPr>
          <p:nvPr>
            <p:ph type="sldNum" sz="quarter" idx="12"/>
          </p:nvPr>
        </p:nvSpPr>
        <p:spPr/>
        <p:txBody>
          <a:bodyPr/>
          <a:lstStyle/>
          <a:p>
            <a:endParaRPr lang="en-US" dirty="0"/>
          </a:p>
          <a:p>
            <a:endParaRPr lang="en-US" dirty="0"/>
          </a:p>
        </p:txBody>
      </p:sp>
      <p:sp>
        <p:nvSpPr>
          <p:cNvPr id="5" name="Date Placeholder 4"/>
          <p:cNvSpPr>
            <a:spLocks noGrp="1"/>
          </p:cNvSpPr>
          <p:nvPr>
            <p:ph type="dt" sz="half" idx="10"/>
          </p:nvPr>
        </p:nvSpPr>
        <p:spPr/>
        <p:txBody>
          <a:bodyPr/>
          <a:lstStyle/>
          <a:p>
            <a:r>
              <a:rPr lang="en-US" dirty="0"/>
              <a:t>12/7/2015</a:t>
            </a:r>
          </a:p>
        </p:txBody>
      </p:sp>
      <p:sp>
        <p:nvSpPr>
          <p:cNvPr id="6" name="Footer Placeholder 5"/>
          <p:cNvSpPr>
            <a:spLocks noGrp="1"/>
          </p:cNvSpPr>
          <p:nvPr>
            <p:ph type="ftr" sz="quarter" idx="11"/>
          </p:nvPr>
        </p:nvSpPr>
        <p:spPr/>
        <p:txBody>
          <a:bodyPr/>
          <a:lstStyle/>
          <a:p>
            <a:r>
              <a:rPr lang="en-US" dirty="0"/>
              <a:t>Investment Operations and Risk</a:t>
            </a:r>
          </a:p>
        </p:txBody>
      </p:sp>
    </p:spTree>
    <p:extLst>
      <p:ext uri="{BB962C8B-B14F-4D97-AF65-F5344CB8AC3E}">
        <p14:creationId xmlns:p14="http://schemas.microsoft.com/office/powerpoint/2010/main" val="171194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Private Equity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9</a:t>
            </a:r>
          </a:p>
        </p:txBody>
      </p:sp>
      <p:sp>
        <p:nvSpPr>
          <p:cNvPr id="7" name="TextBox 6"/>
          <p:cNvSpPr txBox="1"/>
          <p:nvPr/>
        </p:nvSpPr>
        <p:spPr>
          <a:xfrm>
            <a:off x="529281" y="1905000"/>
            <a:ext cx="8077200" cy="1892826"/>
          </a:xfrm>
          <a:prstGeom prst="rect">
            <a:avLst/>
          </a:prstGeom>
          <a:noFill/>
        </p:spPr>
        <p:txBody>
          <a:bodyPr wrap="square" rtlCol="0">
            <a:spAutoFit/>
          </a:bodyPr>
          <a:lstStyle/>
          <a:p>
            <a:pPr marL="347472" indent="-347472">
              <a:spcBef>
                <a:spcPts val="200"/>
              </a:spcBef>
            </a:pPr>
            <a:r>
              <a:rPr lang="en-US" sz="1600" dirty="0">
                <a:solidFill>
                  <a:schemeClr val="tx2"/>
                </a:solidFill>
                <a:ea typeface="Calibri"/>
                <a:cs typeface="Times New Roman"/>
              </a:rPr>
              <a:t>Estimated changes for FY15-16:</a:t>
            </a:r>
          </a:p>
          <a:p>
            <a:pPr marL="347472" marR="0" lvl="0" indent="-347472">
              <a:spcBef>
                <a:spcPts val="200"/>
              </a:spcBef>
              <a:spcAft>
                <a:spcPts val="0"/>
              </a:spcAft>
              <a:buFont typeface="Arial" panose="020B0604020202020204" pitchFamily="34" charset="0"/>
              <a:buChar char="•"/>
            </a:pPr>
            <a:r>
              <a:rPr lang="en-US" sz="1600" dirty="0">
                <a:solidFill>
                  <a:schemeClr val="tx2"/>
                </a:solidFill>
                <a:ea typeface="Calibri"/>
                <a:cs typeface="Times New Roman"/>
              </a:rPr>
              <a:t>17 new funds will be charged full year management fees for the 1</a:t>
            </a:r>
            <a:r>
              <a:rPr lang="en-US" sz="1600" baseline="30000" dirty="0">
                <a:solidFill>
                  <a:schemeClr val="tx2"/>
                </a:solidFill>
                <a:ea typeface="Calibri"/>
                <a:cs typeface="Times New Roman"/>
              </a:rPr>
              <a:t>st</a:t>
            </a:r>
            <a:r>
              <a:rPr lang="en-US" sz="1600" dirty="0">
                <a:solidFill>
                  <a:schemeClr val="tx2"/>
                </a:solidFill>
                <a:ea typeface="Calibri"/>
                <a:cs typeface="Times New Roman"/>
              </a:rPr>
              <a:t> time, increasing fees by $9.5M over FY14-15</a:t>
            </a:r>
          </a:p>
          <a:p>
            <a:pPr marL="347472" marR="0" lvl="0" indent="-347472">
              <a:spcBef>
                <a:spcPts val="200"/>
              </a:spcBef>
              <a:spcAft>
                <a:spcPts val="0"/>
              </a:spcAft>
              <a:buFont typeface="Arial" panose="020B0604020202020204" pitchFamily="34" charset="0"/>
              <a:buChar char="•"/>
            </a:pPr>
            <a:r>
              <a:rPr lang="en-US" sz="1600" dirty="0">
                <a:solidFill>
                  <a:schemeClr val="tx2"/>
                </a:solidFill>
                <a:ea typeface="Calibri"/>
                <a:cs typeface="Times New Roman"/>
              </a:rPr>
              <a:t>PSERS will make approximately $800M in new commitments during FY15-16, resulting in an estimated $6.0M of new fees</a:t>
            </a:r>
          </a:p>
          <a:p>
            <a:pPr marL="347472" marR="0" lvl="0" indent="-347472">
              <a:spcBef>
                <a:spcPts val="200"/>
              </a:spcBef>
              <a:spcAft>
                <a:spcPts val="0"/>
              </a:spcAft>
              <a:buFont typeface="Arial" panose="020B0604020202020204" pitchFamily="34" charset="0"/>
              <a:buChar char="•"/>
            </a:pPr>
            <a:r>
              <a:rPr lang="en-US" sz="1600" dirty="0">
                <a:solidFill>
                  <a:schemeClr val="tx2"/>
                </a:solidFill>
                <a:ea typeface="Calibri"/>
                <a:cs typeface="Times New Roman"/>
              </a:rPr>
              <a:t>3 funds will complete their investment periods in FY15-16 which will lower fees by approximately $0.7M</a:t>
            </a:r>
          </a:p>
        </p:txBody>
      </p:sp>
    </p:spTree>
    <p:extLst>
      <p:ext uri="{BB962C8B-B14F-4D97-AF65-F5344CB8AC3E}">
        <p14:creationId xmlns:p14="http://schemas.microsoft.com/office/powerpoint/2010/main" val="267224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Absolute Return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10</a:t>
            </a:r>
          </a:p>
        </p:txBody>
      </p:sp>
      <p:graphicFrame>
        <p:nvGraphicFramePr>
          <p:cNvPr id="9" name="Content Placeholder 10"/>
          <p:cNvGraphicFramePr>
            <a:graphicFrameLocks/>
          </p:cNvGraphicFramePr>
          <p:nvPr>
            <p:extLst>
              <p:ext uri="{D42A27DB-BD31-4B8C-83A1-F6EECF244321}">
                <p14:modId xmlns:p14="http://schemas.microsoft.com/office/powerpoint/2010/main" val="1772483686"/>
              </p:ext>
            </p:extLst>
          </p:nvPr>
        </p:nvGraphicFramePr>
        <p:xfrm>
          <a:off x="457200" y="1645921"/>
          <a:ext cx="8373745" cy="1021080"/>
        </p:xfrm>
        <a:graphic>
          <a:graphicData uri="http://schemas.openxmlformats.org/drawingml/2006/table">
            <a:tbl>
              <a:tblPr firstRow="1" bandRow="1">
                <a:tableStyleId>{69012ECD-51FC-41F1-AA8D-1B2483CD663E}</a:tableStyleId>
              </a:tblPr>
              <a:tblGrid>
                <a:gridCol w="821597">
                  <a:extLst>
                    <a:ext uri="{9D8B030D-6E8A-4147-A177-3AD203B41FA5}">
                      <a16:colId xmlns:a16="http://schemas.microsoft.com/office/drawing/2014/main" val="20000"/>
                    </a:ext>
                  </a:extLst>
                </a:gridCol>
                <a:gridCol w="821597">
                  <a:extLst>
                    <a:ext uri="{9D8B030D-6E8A-4147-A177-3AD203B41FA5}">
                      <a16:colId xmlns:a16="http://schemas.microsoft.com/office/drawing/2014/main" val="20001"/>
                    </a:ext>
                  </a:extLst>
                </a:gridCol>
                <a:gridCol w="947606">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657858">
                  <a:extLst>
                    <a:ext uri="{9D8B030D-6E8A-4147-A177-3AD203B41FA5}">
                      <a16:colId xmlns:a16="http://schemas.microsoft.com/office/drawing/2014/main" val="20005"/>
                    </a:ext>
                  </a:extLst>
                </a:gridCol>
                <a:gridCol w="789942">
                  <a:extLst>
                    <a:ext uri="{9D8B030D-6E8A-4147-A177-3AD203B41FA5}">
                      <a16:colId xmlns:a16="http://schemas.microsoft.com/office/drawing/2014/main" val="20006"/>
                    </a:ext>
                  </a:extLst>
                </a:gridCol>
                <a:gridCol w="753745">
                  <a:extLst>
                    <a:ext uri="{9D8B030D-6E8A-4147-A177-3AD203B41FA5}">
                      <a16:colId xmlns:a16="http://schemas.microsoft.com/office/drawing/2014/main" val="20007"/>
                    </a:ext>
                  </a:extLst>
                </a:gridCol>
                <a:gridCol w="790114">
                  <a:extLst>
                    <a:ext uri="{9D8B030D-6E8A-4147-A177-3AD203B41FA5}">
                      <a16:colId xmlns:a16="http://schemas.microsoft.com/office/drawing/2014/main" val="20008"/>
                    </a:ext>
                  </a:extLst>
                </a:gridCol>
                <a:gridCol w="886286">
                  <a:extLst>
                    <a:ext uri="{9D8B030D-6E8A-4147-A177-3AD203B41FA5}">
                      <a16:colId xmlns:a16="http://schemas.microsoft.com/office/drawing/2014/main" val="20009"/>
                    </a:ext>
                  </a:extLst>
                </a:gridCol>
              </a:tblGrid>
              <a:tr h="539393">
                <a:tc>
                  <a:txBody>
                    <a:bodyPr/>
                    <a:lstStyle/>
                    <a:p>
                      <a:pPr algn="ct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 of Portfolios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Average</a:t>
                      </a:r>
                      <a:r>
                        <a:rPr lang="en-US" sz="1100" baseline="0" dirty="0"/>
                        <a:t> NAV*</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Performance Fees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NAV</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96240">
                <a:tc>
                  <a:txBody>
                    <a:bodyPr/>
                    <a:lstStyle/>
                    <a:p>
                      <a:pPr algn="ctr"/>
                      <a:r>
                        <a:rPr lang="en-US" sz="1100" dirty="0">
                          <a:solidFill>
                            <a:schemeClr val="tx2"/>
                          </a:solidFill>
                        </a:rPr>
                        <a:t>External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$5,137,164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B050"/>
                          </a:solidFill>
                        </a:rPr>
                        <a:t>4.30%</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B050"/>
                          </a:solidFill>
                        </a:rPr>
                        <a:t>3.76%</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rgbClr val="00B050"/>
                          </a:solidFill>
                        </a:rPr>
                        <a:t>$27,741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$117,236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$83,278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$33,958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TextBox 5"/>
          <p:cNvSpPr txBox="1"/>
          <p:nvPr/>
        </p:nvSpPr>
        <p:spPr>
          <a:xfrm>
            <a:off x="457200" y="3200400"/>
            <a:ext cx="8382000" cy="2308324"/>
          </a:xfrm>
          <a:prstGeom prst="rect">
            <a:avLst/>
          </a:prstGeom>
          <a:noFill/>
        </p:spPr>
        <p:txBody>
          <a:bodyPr wrap="square" rtlCol="0">
            <a:spAutoFit/>
          </a:bodyPr>
          <a:lstStyle/>
          <a:p>
            <a:pPr marL="285750" lvl="0" indent="-285750">
              <a:buFont typeface="Arial" panose="020B0604020202020204" pitchFamily="34" charset="0"/>
              <a:buChar char="•"/>
            </a:pPr>
            <a:r>
              <a:rPr lang="en-US" sz="1600" dirty="0">
                <a:solidFill>
                  <a:schemeClr val="tx2"/>
                </a:solidFill>
              </a:rPr>
              <a:t>The media portrays the typical hedge fund to charge a 2.0% base fee and 20.0% performance fee</a:t>
            </a:r>
          </a:p>
          <a:p>
            <a:pPr marL="285750" lvl="0" indent="-285750">
              <a:buFont typeface="Arial" panose="020B0604020202020204" pitchFamily="34" charset="0"/>
              <a:buChar char="•"/>
            </a:pPr>
            <a:r>
              <a:rPr lang="en-US" sz="1600" dirty="0">
                <a:solidFill>
                  <a:schemeClr val="tx2"/>
                </a:solidFill>
              </a:rPr>
              <a:t>The standard fee for our Absolute Return portfolio would be 1.8% and 19.4% on a NAV-weighted basis</a:t>
            </a:r>
          </a:p>
          <a:p>
            <a:pPr marL="285750" indent="-285750">
              <a:buFont typeface="Arial" panose="020B0604020202020204" pitchFamily="34" charset="0"/>
              <a:buChar char="•"/>
            </a:pPr>
            <a:r>
              <a:rPr lang="en-US" sz="1600" dirty="0">
                <a:solidFill>
                  <a:schemeClr val="tx2"/>
                </a:solidFill>
              </a:rPr>
              <a:t>PSERS partners with top-tier investment managers that often have limited capacity.  PSERS attempts to negotiate fee discounts whenever possible, however, in some instances our ability to negotiate fees has been impacted by capacity constraints</a:t>
            </a:r>
          </a:p>
          <a:p>
            <a:pPr marL="742950" lvl="1" indent="-285750">
              <a:buFont typeface="Calibri" panose="020F0502020204030204" pitchFamily="34" charset="0"/>
              <a:buChar char="⁻"/>
            </a:pPr>
            <a:r>
              <a:rPr lang="en-US" sz="1600" dirty="0">
                <a:solidFill>
                  <a:schemeClr val="tx2"/>
                </a:solidFill>
              </a:rPr>
              <a:t>Through negotiations with the investment managers, PSERS actual fee for the Absolute Return portfolio is 1.6% and 15.8% on a NAV-weighted basis</a:t>
            </a:r>
          </a:p>
        </p:txBody>
      </p:sp>
      <p:sp>
        <p:nvSpPr>
          <p:cNvPr id="8" name="Date Placeholder 2"/>
          <p:cNvSpPr txBox="1">
            <a:spLocks/>
          </p:cNvSpPr>
          <p:nvPr/>
        </p:nvSpPr>
        <p:spPr>
          <a:xfrm>
            <a:off x="457200" y="6096000"/>
            <a:ext cx="5257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spTree>
    <p:extLst>
      <p:ext uri="{BB962C8B-B14F-4D97-AF65-F5344CB8AC3E}">
        <p14:creationId xmlns:p14="http://schemas.microsoft.com/office/powerpoint/2010/main" val="2422942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Absolute Return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11</a:t>
            </a:r>
          </a:p>
        </p:txBody>
      </p:sp>
      <p:sp>
        <p:nvSpPr>
          <p:cNvPr id="8" name="Date Placeholder 2"/>
          <p:cNvSpPr txBox="1">
            <a:spLocks/>
          </p:cNvSpPr>
          <p:nvPr/>
        </p:nvSpPr>
        <p:spPr>
          <a:xfrm>
            <a:off x="457200" y="6096000"/>
            <a:ext cx="26670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a:t>
            </a:r>
          </a:p>
        </p:txBody>
      </p:sp>
      <p:sp>
        <p:nvSpPr>
          <p:cNvPr id="7" name="TextBox 6"/>
          <p:cNvSpPr txBox="1"/>
          <p:nvPr/>
        </p:nvSpPr>
        <p:spPr>
          <a:xfrm>
            <a:off x="450079" y="1905000"/>
            <a:ext cx="8382000" cy="1374735"/>
          </a:xfrm>
          <a:prstGeom prst="rect">
            <a:avLst/>
          </a:prstGeom>
          <a:noFill/>
        </p:spPr>
        <p:txBody>
          <a:bodyPr wrap="square" rtlCol="0">
            <a:spAutoFit/>
          </a:bodyPr>
          <a:lstStyle/>
          <a:p>
            <a:pPr marL="347472" lvl="0" indent="-347472">
              <a:spcBef>
                <a:spcPts val="200"/>
              </a:spcBef>
              <a:buFont typeface="Arial" panose="020B0604020202020204" pitchFamily="34" charset="0"/>
              <a:buChar char="•"/>
            </a:pPr>
            <a:r>
              <a:rPr lang="en-US" sz="1600" dirty="0">
                <a:solidFill>
                  <a:schemeClr val="tx2"/>
                </a:solidFill>
              </a:rPr>
              <a:t>The negotiated discount represents a 13.0% savings off the standard base fee and a 18.5% savings off the standard performance fee</a:t>
            </a:r>
          </a:p>
          <a:p>
            <a:pPr marL="347472" lvl="0" indent="-347472">
              <a:spcBef>
                <a:spcPts val="200"/>
              </a:spcBef>
              <a:buFont typeface="Arial" panose="020B0604020202020204" pitchFamily="34" charset="0"/>
              <a:buChar char="•"/>
            </a:pPr>
            <a:r>
              <a:rPr lang="en-US" sz="1600" dirty="0">
                <a:solidFill>
                  <a:schemeClr val="tx2"/>
                </a:solidFill>
              </a:rPr>
              <a:t>In dollar terms, the discount represents a $11.4M annual savings on the standard base fee</a:t>
            </a:r>
          </a:p>
          <a:p>
            <a:pPr marL="347472" lvl="0" indent="-347472">
              <a:spcBef>
                <a:spcPts val="200"/>
              </a:spcBef>
              <a:buFont typeface="Arial" panose="020B0604020202020204" pitchFamily="34" charset="0"/>
              <a:buChar char="•"/>
            </a:pPr>
            <a:r>
              <a:rPr lang="en-US" sz="1600" dirty="0">
                <a:solidFill>
                  <a:schemeClr val="tx2"/>
                </a:solidFill>
              </a:rPr>
              <a:t>In periods where the individual portfolio’s performance exceeds their benchmark, the performance fees and the fees as a percentage of NAV will increase</a:t>
            </a:r>
          </a:p>
        </p:txBody>
      </p:sp>
    </p:spTree>
    <p:extLst>
      <p:ext uri="{BB962C8B-B14F-4D97-AF65-F5344CB8AC3E}">
        <p14:creationId xmlns:p14="http://schemas.microsoft.com/office/powerpoint/2010/main" val="79440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Absolute Return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12</a:t>
            </a:r>
          </a:p>
        </p:txBody>
      </p:sp>
      <p:graphicFrame>
        <p:nvGraphicFramePr>
          <p:cNvPr id="7" name="Chart 6"/>
          <p:cNvGraphicFramePr>
            <a:graphicFrameLocks/>
          </p:cNvGraphicFramePr>
          <p:nvPr>
            <p:extLst>
              <p:ext uri="{D42A27DB-BD31-4B8C-83A1-F6EECF244321}">
                <p14:modId xmlns:p14="http://schemas.microsoft.com/office/powerpoint/2010/main" val="1827594205"/>
              </p:ext>
            </p:extLst>
          </p:nvPr>
        </p:nvGraphicFramePr>
        <p:xfrm>
          <a:off x="1066800" y="1676400"/>
          <a:ext cx="7348538" cy="4305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7669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U.S. Equity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13</a:t>
            </a:r>
          </a:p>
        </p:txBody>
      </p:sp>
      <p:sp>
        <p:nvSpPr>
          <p:cNvPr id="12" name="TextBox 11"/>
          <p:cNvSpPr txBox="1"/>
          <p:nvPr/>
        </p:nvSpPr>
        <p:spPr>
          <a:xfrm>
            <a:off x="450078" y="3048000"/>
            <a:ext cx="8236721"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There were 8 U.S. Equity portfolios in FY 14-15 (5 external, 3 internal)</a:t>
            </a:r>
          </a:p>
          <a:p>
            <a:pPr marL="285750" indent="-285750">
              <a:buFont typeface="Arial" panose="020B0604020202020204" pitchFamily="34" charset="0"/>
              <a:buChar char="•"/>
            </a:pPr>
            <a:r>
              <a:rPr lang="en-US" sz="1600" dirty="0">
                <a:solidFill>
                  <a:schemeClr val="tx2"/>
                </a:solidFill>
              </a:rPr>
              <a:t>In absolute dollars, PSERS U.S. Equity total fees decreased -13% over the past year</a:t>
            </a:r>
          </a:p>
          <a:p>
            <a:pPr marL="742950" lvl="1" indent="-285750">
              <a:buFont typeface="Calibri" panose="020F0502020204030204" pitchFamily="34" charset="0"/>
              <a:buChar char="⁻"/>
            </a:pPr>
            <a:r>
              <a:rPr lang="en-US" sz="1600" dirty="0">
                <a:solidFill>
                  <a:schemeClr val="tx2"/>
                </a:solidFill>
              </a:rPr>
              <a:t>All externally managed U.S. Equity portfolios have been terminated, with the exception of external management used for internal portfolio derivative overlays</a:t>
            </a:r>
          </a:p>
          <a:p>
            <a:pPr marL="285750" indent="-285750">
              <a:buFont typeface="Arial" panose="020B0604020202020204" pitchFamily="34" charset="0"/>
              <a:buChar char="•"/>
            </a:pPr>
            <a:r>
              <a:rPr lang="en-US" sz="1600" dirty="0">
                <a:solidFill>
                  <a:schemeClr val="tx2"/>
                </a:solidFill>
              </a:rPr>
              <a:t>Internal asset management decreases fees as a percentage of assets</a:t>
            </a:r>
          </a:p>
        </p:txBody>
      </p:sp>
      <p:sp>
        <p:nvSpPr>
          <p:cNvPr id="10" name="Date Placeholder 2"/>
          <p:cNvSpPr txBox="1">
            <a:spLocks/>
          </p:cNvSpPr>
          <p:nvPr/>
        </p:nvSpPr>
        <p:spPr>
          <a:xfrm>
            <a:off x="457200" y="6096000"/>
            <a:ext cx="5181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graphicFrame>
        <p:nvGraphicFramePr>
          <p:cNvPr id="11" name="Content Placeholder 10"/>
          <p:cNvGraphicFramePr>
            <a:graphicFrameLocks/>
          </p:cNvGraphicFramePr>
          <p:nvPr>
            <p:extLst>
              <p:ext uri="{D42A27DB-BD31-4B8C-83A1-F6EECF244321}">
                <p14:modId xmlns:p14="http://schemas.microsoft.com/office/powerpoint/2010/main" val="1730468590"/>
              </p:ext>
            </p:extLst>
          </p:nvPr>
        </p:nvGraphicFramePr>
        <p:xfrm>
          <a:off x="450076" y="1600200"/>
          <a:ext cx="8236726" cy="1143000"/>
        </p:xfrm>
        <a:graphic>
          <a:graphicData uri="http://schemas.openxmlformats.org/drawingml/2006/table">
            <a:tbl>
              <a:tblPr firstRow="1" bandRow="1">
                <a:tableStyleId>{69012ECD-51FC-41F1-AA8D-1B2483CD663E}</a:tableStyleId>
              </a:tblPr>
              <a:tblGrid>
                <a:gridCol w="802950">
                  <a:extLst>
                    <a:ext uri="{9D8B030D-6E8A-4147-A177-3AD203B41FA5}">
                      <a16:colId xmlns:a16="http://schemas.microsoft.com/office/drawing/2014/main" val="20000"/>
                    </a:ext>
                  </a:extLst>
                </a:gridCol>
                <a:gridCol w="1170768">
                  <a:extLst>
                    <a:ext uri="{9D8B030D-6E8A-4147-A177-3AD203B41FA5}">
                      <a16:colId xmlns:a16="http://schemas.microsoft.com/office/drawing/2014/main" val="20001"/>
                    </a:ext>
                  </a:extLst>
                </a:gridCol>
                <a:gridCol w="997196">
                  <a:extLst>
                    <a:ext uri="{9D8B030D-6E8A-4147-A177-3AD203B41FA5}">
                      <a16:colId xmlns:a16="http://schemas.microsoft.com/office/drawing/2014/main" val="20002"/>
                    </a:ext>
                  </a:extLst>
                </a:gridCol>
                <a:gridCol w="963539">
                  <a:extLst>
                    <a:ext uri="{9D8B030D-6E8A-4147-A177-3AD203B41FA5}">
                      <a16:colId xmlns:a16="http://schemas.microsoft.com/office/drawing/2014/main" val="20003"/>
                    </a:ext>
                  </a:extLst>
                </a:gridCol>
                <a:gridCol w="802950">
                  <a:extLst>
                    <a:ext uri="{9D8B030D-6E8A-4147-A177-3AD203B41FA5}">
                      <a16:colId xmlns:a16="http://schemas.microsoft.com/office/drawing/2014/main" val="20004"/>
                    </a:ext>
                  </a:extLst>
                </a:gridCol>
                <a:gridCol w="706425">
                  <a:extLst>
                    <a:ext uri="{9D8B030D-6E8A-4147-A177-3AD203B41FA5}">
                      <a16:colId xmlns:a16="http://schemas.microsoft.com/office/drawing/2014/main" val="20005"/>
                    </a:ext>
                  </a:extLst>
                </a:gridCol>
                <a:gridCol w="705228">
                  <a:extLst>
                    <a:ext uri="{9D8B030D-6E8A-4147-A177-3AD203B41FA5}">
                      <a16:colId xmlns:a16="http://schemas.microsoft.com/office/drawing/2014/main" val="20006"/>
                    </a:ext>
                  </a:extLst>
                </a:gridCol>
                <a:gridCol w="997196">
                  <a:extLst>
                    <a:ext uri="{9D8B030D-6E8A-4147-A177-3AD203B41FA5}">
                      <a16:colId xmlns:a16="http://schemas.microsoft.com/office/drawing/2014/main" val="20007"/>
                    </a:ext>
                  </a:extLst>
                </a:gridCol>
                <a:gridCol w="1090474">
                  <a:extLst>
                    <a:ext uri="{9D8B030D-6E8A-4147-A177-3AD203B41FA5}">
                      <a16:colId xmlns:a16="http://schemas.microsoft.com/office/drawing/2014/main" val="20008"/>
                    </a:ext>
                  </a:extLst>
                </a:gridCol>
              </a:tblGrid>
              <a:tr h="665328">
                <a:tc>
                  <a:txBody>
                    <a:bodyPr/>
                    <a:lstStyle/>
                    <a:p>
                      <a:pPr algn="ct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baseline="0" dirty="0"/>
                        <a:t>Average NAV*</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a:t>
                      </a:r>
                      <a:r>
                        <a:rPr lang="en-US" sz="1100" baseline="0" dirty="0"/>
                        <a:t>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NAV</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77672">
                <a:tc>
                  <a:txBody>
                    <a:bodyPr/>
                    <a:lstStyle/>
                    <a:p>
                      <a:pPr algn="l"/>
                      <a:r>
                        <a:rPr lang="en-US" sz="1100" b="0" dirty="0">
                          <a:solidFill>
                            <a:schemeClr val="tx2"/>
                          </a:solidFill>
                        </a:rPr>
                        <a:t>U.S.</a:t>
                      </a:r>
                      <a:r>
                        <a:rPr lang="en-US" sz="1100" b="0" baseline="0" dirty="0">
                          <a:solidFill>
                            <a:schemeClr val="tx2"/>
                          </a:solidFill>
                        </a:rPr>
                        <a:t> Equities</a:t>
                      </a:r>
                      <a:endParaRPr lang="en-US" sz="1100" b="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2"/>
                          </a:solidFill>
                        </a:rPr>
                        <a:t>$4,635,188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B050"/>
                          </a:solidFill>
                        </a:rPr>
                        <a:t>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-$38,472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$2,651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$2,097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$554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Content Placeholder 6"/>
          <p:cNvGraphicFramePr>
            <a:graphicFrameLocks/>
          </p:cNvGraphicFramePr>
          <p:nvPr>
            <p:extLst>
              <p:ext uri="{D42A27DB-BD31-4B8C-83A1-F6EECF244321}">
                <p14:modId xmlns:p14="http://schemas.microsoft.com/office/powerpoint/2010/main" val="2562060408"/>
              </p:ext>
            </p:extLst>
          </p:nvPr>
        </p:nvGraphicFramePr>
        <p:xfrm>
          <a:off x="1632880" y="4572000"/>
          <a:ext cx="5871116" cy="1240380"/>
        </p:xfrm>
        <a:graphic>
          <a:graphicData uri="http://schemas.openxmlformats.org/drawingml/2006/table">
            <a:tbl>
              <a:tblPr firstRow="1" bandRow="1">
                <a:tableStyleId>{69012ECD-51FC-41F1-AA8D-1B2483CD663E}</a:tableStyleId>
              </a:tblPr>
              <a:tblGrid>
                <a:gridCol w="1896693">
                  <a:extLst>
                    <a:ext uri="{9D8B030D-6E8A-4147-A177-3AD203B41FA5}">
                      <a16:colId xmlns:a16="http://schemas.microsoft.com/office/drawing/2014/main" val="20000"/>
                    </a:ext>
                  </a:extLst>
                </a:gridCol>
                <a:gridCol w="1428496">
                  <a:extLst>
                    <a:ext uri="{9D8B030D-6E8A-4147-A177-3AD203B41FA5}">
                      <a16:colId xmlns:a16="http://schemas.microsoft.com/office/drawing/2014/main" val="20001"/>
                    </a:ext>
                  </a:extLst>
                </a:gridCol>
                <a:gridCol w="1435100">
                  <a:extLst>
                    <a:ext uri="{9D8B030D-6E8A-4147-A177-3AD203B41FA5}">
                      <a16:colId xmlns:a16="http://schemas.microsoft.com/office/drawing/2014/main" val="20002"/>
                    </a:ext>
                  </a:extLst>
                </a:gridCol>
                <a:gridCol w="1110827">
                  <a:extLst>
                    <a:ext uri="{9D8B030D-6E8A-4147-A177-3AD203B41FA5}">
                      <a16:colId xmlns:a16="http://schemas.microsoft.com/office/drawing/2014/main" val="20003"/>
                    </a:ext>
                  </a:extLst>
                </a:gridCol>
              </a:tblGrid>
              <a:tr h="379708">
                <a:tc>
                  <a:txBody>
                    <a:bodyPr/>
                    <a:lstStyle/>
                    <a:p>
                      <a:pPr algn="ct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U.S.</a:t>
                      </a:r>
                      <a:r>
                        <a:rPr lang="en-US" sz="1200" baseline="0" dirty="0"/>
                        <a:t> Large Cap</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U.S. Mid/Small</a:t>
                      </a:r>
                      <a:r>
                        <a:rPr lang="en-US" sz="1200" baseline="0" dirty="0"/>
                        <a:t> Cap</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Total</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30336">
                <a:tc>
                  <a:txBody>
                    <a:bodyPr/>
                    <a:lstStyle/>
                    <a:p>
                      <a:pPr algn="l"/>
                      <a:r>
                        <a:rPr lang="en-US" sz="1100" dirty="0">
                          <a:solidFill>
                            <a:schemeClr val="tx2"/>
                          </a:solidFill>
                        </a:rPr>
                        <a:t>Fees</a:t>
                      </a:r>
                      <a:r>
                        <a:rPr lang="en-US" sz="1100" baseline="0" dirty="0">
                          <a:solidFill>
                            <a:schemeClr val="tx2"/>
                          </a:solidFill>
                        </a:rPr>
                        <a:t> as a % of Asset</a:t>
                      </a:r>
                    </a:p>
                    <a:p>
                      <a:pPr algn="l"/>
                      <a:r>
                        <a:rPr lang="en-US" sz="1100" baseline="0" dirty="0">
                          <a:solidFill>
                            <a:schemeClr val="tx2"/>
                          </a:solidFill>
                        </a:rPr>
                        <a:t>(External managers)</a:t>
                      </a:r>
                      <a:endParaRPr lang="en-US" sz="110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0336">
                <a:tc>
                  <a:txBody>
                    <a:bodyPr/>
                    <a:lstStyle/>
                    <a:p>
                      <a:pPr algn="l"/>
                      <a:r>
                        <a:rPr lang="en-US" sz="1100" dirty="0">
                          <a:solidFill>
                            <a:schemeClr val="tx2"/>
                          </a:solidFill>
                        </a:rPr>
                        <a:t>Fees</a:t>
                      </a:r>
                      <a:r>
                        <a:rPr lang="en-US" sz="1100" baseline="0" dirty="0">
                          <a:solidFill>
                            <a:schemeClr val="tx2"/>
                          </a:solidFill>
                        </a:rPr>
                        <a:t> as a % of Asset</a:t>
                      </a:r>
                    </a:p>
                    <a:p>
                      <a:pPr algn="l"/>
                      <a:r>
                        <a:rPr lang="en-US" sz="1100" baseline="0" dirty="0">
                          <a:solidFill>
                            <a:schemeClr val="tx2"/>
                          </a:solidFill>
                        </a:rPr>
                        <a:t>(Including PSERS Internal)</a:t>
                      </a:r>
                      <a:endParaRPr lang="en-US" sz="110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39588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Non-U.S. Equity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14</a:t>
            </a:r>
          </a:p>
        </p:txBody>
      </p:sp>
      <p:sp>
        <p:nvSpPr>
          <p:cNvPr id="9" name="TextBox 8"/>
          <p:cNvSpPr txBox="1"/>
          <p:nvPr/>
        </p:nvSpPr>
        <p:spPr>
          <a:xfrm>
            <a:off x="457200" y="2743200"/>
            <a:ext cx="826873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There were 13 Non-U.S. Equity portfolios in FY 14-15 (11 external, 2 internal)</a:t>
            </a:r>
          </a:p>
          <a:p>
            <a:pPr marL="285750" indent="-285750">
              <a:buFont typeface="Arial" panose="020B0604020202020204" pitchFamily="34" charset="0"/>
              <a:buChar char="•"/>
            </a:pPr>
            <a:r>
              <a:rPr lang="en-US" sz="1600" dirty="0">
                <a:solidFill>
                  <a:schemeClr val="tx2"/>
                </a:solidFill>
              </a:rPr>
              <a:t>Base fees, as a percentage of NAV, decreased by 1 basis point to 0.29%</a:t>
            </a:r>
          </a:p>
          <a:p>
            <a:pPr marL="285750" indent="-285750">
              <a:buFont typeface="Arial" panose="020B0604020202020204" pitchFamily="34" charset="0"/>
              <a:buChar char="•"/>
            </a:pPr>
            <a:r>
              <a:rPr lang="en-US" sz="1600" dirty="0">
                <a:solidFill>
                  <a:schemeClr val="tx2"/>
                </a:solidFill>
              </a:rPr>
              <a:t>In absolute dollars, PSERS Non-U.S. Equity total fees increased 30% over the past year</a:t>
            </a:r>
          </a:p>
          <a:p>
            <a:pPr marL="742950" lvl="1" indent="-285750">
              <a:buFont typeface="Calibri" panose="020F0502020204030204" pitchFamily="34" charset="0"/>
              <a:buChar char="⁻"/>
            </a:pPr>
            <a:r>
              <a:rPr lang="en-US" sz="1600" dirty="0">
                <a:solidFill>
                  <a:schemeClr val="tx2"/>
                </a:solidFill>
              </a:rPr>
              <a:t>Base fees paid increased by 9.9%, inline with an 11% increase in average AUM</a:t>
            </a:r>
          </a:p>
          <a:p>
            <a:pPr marL="742950" lvl="1" indent="-285750">
              <a:buFont typeface="Calibri" panose="020F0502020204030204" pitchFamily="34" charset="0"/>
              <a:buChar char="⁻"/>
            </a:pPr>
            <a:r>
              <a:rPr lang="en-US" sz="1600" dirty="0">
                <a:solidFill>
                  <a:schemeClr val="tx2"/>
                </a:solidFill>
              </a:rPr>
              <a:t>However, due to strong outperformance during the fiscal year the program incurred performance fees of $5.8M, which accounted for the bulk of the increase</a:t>
            </a:r>
          </a:p>
          <a:p>
            <a:pPr marL="285750" indent="-285750">
              <a:buFont typeface="Arial" panose="020B0604020202020204" pitchFamily="34" charset="0"/>
              <a:buChar char="•"/>
            </a:pPr>
            <a:r>
              <a:rPr lang="en-US" sz="1600" dirty="0">
                <a:solidFill>
                  <a:schemeClr val="tx2"/>
                </a:solidFill>
              </a:rPr>
              <a:t>Internal asset management decreases fees as a percentage of assets</a:t>
            </a:r>
          </a:p>
        </p:txBody>
      </p:sp>
      <p:sp>
        <p:nvSpPr>
          <p:cNvPr id="10" name="Date Placeholder 2"/>
          <p:cNvSpPr txBox="1">
            <a:spLocks/>
          </p:cNvSpPr>
          <p:nvPr/>
        </p:nvSpPr>
        <p:spPr>
          <a:xfrm>
            <a:off x="457200" y="6096000"/>
            <a:ext cx="4876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graphicFrame>
        <p:nvGraphicFramePr>
          <p:cNvPr id="11" name="Content Placeholder 10"/>
          <p:cNvGraphicFramePr>
            <a:graphicFrameLocks/>
          </p:cNvGraphicFramePr>
          <p:nvPr>
            <p:extLst>
              <p:ext uri="{D42A27DB-BD31-4B8C-83A1-F6EECF244321}">
                <p14:modId xmlns:p14="http://schemas.microsoft.com/office/powerpoint/2010/main" val="2773939280"/>
              </p:ext>
            </p:extLst>
          </p:nvPr>
        </p:nvGraphicFramePr>
        <p:xfrm>
          <a:off x="465438" y="1600200"/>
          <a:ext cx="8229599" cy="1021080"/>
        </p:xfrm>
        <a:graphic>
          <a:graphicData uri="http://schemas.openxmlformats.org/drawingml/2006/table">
            <a:tbl>
              <a:tblPr firstRow="1" bandRow="1">
                <a:tableStyleId>{69012ECD-51FC-41F1-AA8D-1B2483CD663E}</a:tableStyleId>
              </a:tblPr>
              <a:tblGrid>
                <a:gridCol w="802254">
                  <a:extLst>
                    <a:ext uri="{9D8B030D-6E8A-4147-A177-3AD203B41FA5}">
                      <a16:colId xmlns:a16="http://schemas.microsoft.com/office/drawing/2014/main" val="20000"/>
                    </a:ext>
                  </a:extLst>
                </a:gridCol>
                <a:gridCol w="1169754">
                  <a:extLst>
                    <a:ext uri="{9D8B030D-6E8A-4147-A177-3AD203B41FA5}">
                      <a16:colId xmlns:a16="http://schemas.microsoft.com/office/drawing/2014/main" val="20001"/>
                    </a:ext>
                  </a:extLst>
                </a:gridCol>
                <a:gridCol w="996334">
                  <a:extLst>
                    <a:ext uri="{9D8B030D-6E8A-4147-A177-3AD203B41FA5}">
                      <a16:colId xmlns:a16="http://schemas.microsoft.com/office/drawing/2014/main" val="20002"/>
                    </a:ext>
                  </a:extLst>
                </a:gridCol>
                <a:gridCol w="962706">
                  <a:extLst>
                    <a:ext uri="{9D8B030D-6E8A-4147-A177-3AD203B41FA5}">
                      <a16:colId xmlns:a16="http://schemas.microsoft.com/office/drawing/2014/main" val="20003"/>
                    </a:ext>
                  </a:extLst>
                </a:gridCol>
                <a:gridCol w="802254">
                  <a:extLst>
                    <a:ext uri="{9D8B030D-6E8A-4147-A177-3AD203B41FA5}">
                      <a16:colId xmlns:a16="http://schemas.microsoft.com/office/drawing/2014/main" val="20004"/>
                    </a:ext>
                  </a:extLst>
                </a:gridCol>
                <a:gridCol w="705814">
                  <a:extLst>
                    <a:ext uri="{9D8B030D-6E8A-4147-A177-3AD203B41FA5}">
                      <a16:colId xmlns:a16="http://schemas.microsoft.com/office/drawing/2014/main" val="20005"/>
                    </a:ext>
                  </a:extLst>
                </a:gridCol>
                <a:gridCol w="704618">
                  <a:extLst>
                    <a:ext uri="{9D8B030D-6E8A-4147-A177-3AD203B41FA5}">
                      <a16:colId xmlns:a16="http://schemas.microsoft.com/office/drawing/2014/main" val="20006"/>
                    </a:ext>
                  </a:extLst>
                </a:gridCol>
                <a:gridCol w="996334">
                  <a:extLst>
                    <a:ext uri="{9D8B030D-6E8A-4147-A177-3AD203B41FA5}">
                      <a16:colId xmlns:a16="http://schemas.microsoft.com/office/drawing/2014/main" val="20007"/>
                    </a:ext>
                  </a:extLst>
                </a:gridCol>
                <a:gridCol w="1089531">
                  <a:extLst>
                    <a:ext uri="{9D8B030D-6E8A-4147-A177-3AD203B41FA5}">
                      <a16:colId xmlns:a16="http://schemas.microsoft.com/office/drawing/2014/main" val="20008"/>
                    </a:ext>
                  </a:extLst>
                </a:gridCol>
              </a:tblGrid>
              <a:tr h="576618">
                <a:tc>
                  <a:txBody>
                    <a:bodyPr/>
                    <a:lstStyle/>
                    <a:p>
                      <a:pPr algn="ct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baseline="0" dirty="0"/>
                        <a:t>Average NAV*</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 unhedged)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 (unhedged)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a:t>
                      </a:r>
                      <a:r>
                        <a:rPr lang="en-US" sz="1100" baseline="0" dirty="0"/>
                        <a:t>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NAV</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13982">
                <a:tc>
                  <a:txBody>
                    <a:bodyPr/>
                    <a:lstStyle/>
                    <a:p>
                      <a:pPr algn="l"/>
                      <a:r>
                        <a:rPr lang="en-US" sz="1100" b="0" dirty="0">
                          <a:solidFill>
                            <a:schemeClr val="tx2"/>
                          </a:solidFill>
                        </a:rPr>
                        <a:t>Non-U.S.</a:t>
                      </a:r>
                      <a:r>
                        <a:rPr lang="en-US" sz="1100" b="0" baseline="0" dirty="0">
                          <a:solidFill>
                            <a:schemeClr val="tx2"/>
                          </a:solidFill>
                        </a:rPr>
                        <a:t> Equities</a:t>
                      </a:r>
                      <a:endParaRPr lang="en-US" sz="1100" b="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2"/>
                          </a:solidFill>
                        </a:rPr>
                        <a:t>$6,043,371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$165,730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$22,875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$17,123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$5,752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2" name="Content Placeholder 6"/>
          <p:cNvGraphicFramePr>
            <a:graphicFrameLocks/>
          </p:cNvGraphicFramePr>
          <p:nvPr>
            <p:extLst>
              <p:ext uri="{D42A27DB-BD31-4B8C-83A1-F6EECF244321}">
                <p14:modId xmlns:p14="http://schemas.microsoft.com/office/powerpoint/2010/main" val="705134199"/>
              </p:ext>
            </p:extLst>
          </p:nvPr>
        </p:nvGraphicFramePr>
        <p:xfrm>
          <a:off x="838200" y="4542058"/>
          <a:ext cx="7236048" cy="1499460"/>
        </p:xfrm>
        <a:graphic>
          <a:graphicData uri="http://schemas.openxmlformats.org/drawingml/2006/table">
            <a:tbl>
              <a:tblPr firstRow="1" bandRow="1">
                <a:tableStyleId>{69012ECD-51FC-41F1-AA8D-1B2483CD663E}</a:tableStyleId>
              </a:tblPr>
              <a:tblGrid>
                <a:gridCol w="1896693">
                  <a:extLst>
                    <a:ext uri="{9D8B030D-6E8A-4147-A177-3AD203B41FA5}">
                      <a16:colId xmlns:a16="http://schemas.microsoft.com/office/drawing/2014/main" val="20000"/>
                    </a:ext>
                  </a:extLst>
                </a:gridCol>
                <a:gridCol w="1428496">
                  <a:extLst>
                    <a:ext uri="{9D8B030D-6E8A-4147-A177-3AD203B41FA5}">
                      <a16:colId xmlns:a16="http://schemas.microsoft.com/office/drawing/2014/main" val="20001"/>
                    </a:ext>
                  </a:extLst>
                </a:gridCol>
                <a:gridCol w="1435100">
                  <a:extLst>
                    <a:ext uri="{9D8B030D-6E8A-4147-A177-3AD203B41FA5}">
                      <a16:colId xmlns:a16="http://schemas.microsoft.com/office/drawing/2014/main" val="20002"/>
                    </a:ext>
                  </a:extLst>
                </a:gridCol>
                <a:gridCol w="1364932">
                  <a:extLst>
                    <a:ext uri="{9D8B030D-6E8A-4147-A177-3AD203B41FA5}">
                      <a16:colId xmlns:a16="http://schemas.microsoft.com/office/drawing/2014/main" val="20003"/>
                    </a:ext>
                  </a:extLst>
                </a:gridCol>
                <a:gridCol w="1110827">
                  <a:extLst>
                    <a:ext uri="{9D8B030D-6E8A-4147-A177-3AD203B41FA5}">
                      <a16:colId xmlns:a16="http://schemas.microsoft.com/office/drawing/2014/main" val="20004"/>
                    </a:ext>
                  </a:extLst>
                </a:gridCol>
              </a:tblGrid>
              <a:tr h="379708">
                <a:tc>
                  <a:txBody>
                    <a:bodyPr/>
                    <a:lstStyle/>
                    <a:p>
                      <a:pPr algn="ct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Non-U.S.</a:t>
                      </a:r>
                      <a:r>
                        <a:rPr lang="en-US" sz="1200" baseline="0" dirty="0"/>
                        <a:t> Large Cap</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Non-U.S. Small Cap</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Emerging Markets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Total</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30336">
                <a:tc>
                  <a:txBody>
                    <a:bodyPr/>
                    <a:lstStyle/>
                    <a:p>
                      <a:pPr algn="l"/>
                      <a:r>
                        <a:rPr lang="en-US" sz="1100" dirty="0">
                          <a:solidFill>
                            <a:schemeClr val="tx2"/>
                          </a:solidFill>
                        </a:rPr>
                        <a:t>Fees</a:t>
                      </a:r>
                      <a:r>
                        <a:rPr lang="en-US" sz="1100" baseline="0" dirty="0">
                          <a:solidFill>
                            <a:schemeClr val="tx2"/>
                          </a:solidFill>
                        </a:rPr>
                        <a:t> as a % of Asset</a:t>
                      </a:r>
                    </a:p>
                    <a:p>
                      <a:pPr algn="l"/>
                      <a:r>
                        <a:rPr lang="en-US" sz="1100" baseline="0" dirty="0">
                          <a:solidFill>
                            <a:schemeClr val="tx2"/>
                          </a:solidFill>
                        </a:rPr>
                        <a:t>(External managers)</a:t>
                      </a:r>
                      <a:endParaRPr lang="en-US" sz="110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0336">
                <a:tc>
                  <a:txBody>
                    <a:bodyPr/>
                    <a:lstStyle/>
                    <a:p>
                      <a:pPr algn="l"/>
                      <a:r>
                        <a:rPr lang="en-US" sz="1100" dirty="0">
                          <a:solidFill>
                            <a:schemeClr val="tx2"/>
                          </a:solidFill>
                        </a:rPr>
                        <a:t>Fees</a:t>
                      </a:r>
                      <a:r>
                        <a:rPr lang="en-US" sz="1100" baseline="0" dirty="0">
                          <a:solidFill>
                            <a:schemeClr val="tx2"/>
                          </a:solidFill>
                        </a:rPr>
                        <a:t> as a % of Asset</a:t>
                      </a:r>
                    </a:p>
                    <a:p>
                      <a:pPr algn="l"/>
                      <a:r>
                        <a:rPr lang="en-US" sz="1100" baseline="0" dirty="0">
                          <a:solidFill>
                            <a:schemeClr val="tx2"/>
                          </a:solidFill>
                        </a:rPr>
                        <a:t>(Including PSERS Internal)</a:t>
                      </a:r>
                      <a:endParaRPr lang="en-US" sz="110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3139">
                <a:tc>
                  <a:txBody>
                    <a:bodyPr/>
                    <a:lstStyle/>
                    <a:p>
                      <a:pPr algn="l"/>
                      <a:r>
                        <a:rPr lang="en-US" sz="1100" dirty="0">
                          <a:solidFill>
                            <a:schemeClr val="tx2"/>
                          </a:solidFill>
                        </a:rPr>
                        <a:t>Alpha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$118,609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$28,187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$18,934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$165,730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4912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MLP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15</a:t>
            </a:r>
          </a:p>
        </p:txBody>
      </p:sp>
      <p:sp>
        <p:nvSpPr>
          <p:cNvPr id="9" name="Date Placeholder 2"/>
          <p:cNvSpPr txBox="1">
            <a:spLocks/>
          </p:cNvSpPr>
          <p:nvPr/>
        </p:nvSpPr>
        <p:spPr>
          <a:xfrm>
            <a:off x="457200" y="6096000"/>
            <a:ext cx="4724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sp>
        <p:nvSpPr>
          <p:cNvPr id="10" name="Content Placeholder 7"/>
          <p:cNvSpPr>
            <a:spLocks noGrp="1"/>
          </p:cNvSpPr>
          <p:nvPr>
            <p:ph idx="1"/>
          </p:nvPr>
        </p:nvSpPr>
        <p:spPr>
          <a:xfrm>
            <a:off x="421640" y="3697922"/>
            <a:ext cx="8382000" cy="2590800"/>
          </a:xfrm>
        </p:spPr>
        <p:txBody>
          <a:bodyPr>
            <a:noAutofit/>
          </a:bodyPr>
          <a:lstStyle/>
          <a:p>
            <a:r>
              <a:rPr lang="en-US" sz="1600" dirty="0">
                <a:solidFill>
                  <a:schemeClr val="tx2"/>
                </a:solidFill>
              </a:rPr>
              <a:t>Net of fees ($28M), MLP managers produced $329M of alpha over three years</a:t>
            </a:r>
          </a:p>
          <a:p>
            <a:r>
              <a:rPr lang="en-US" sz="1600" dirty="0">
                <a:solidFill>
                  <a:schemeClr val="tx2"/>
                </a:solidFill>
              </a:rPr>
              <a:t>Fees as a percentage of NAV have remained in the 45-60 bps range</a:t>
            </a:r>
          </a:p>
          <a:p>
            <a:r>
              <a:rPr lang="en-US" sz="1600" dirty="0">
                <a:solidFill>
                  <a:schemeClr val="tx2"/>
                </a:solidFill>
              </a:rPr>
              <a:t>One account earns a performance fee.  In periods where that account substantially outperforms the benchmark, fees as a percentage of NAV will be impacted</a:t>
            </a:r>
          </a:p>
          <a:p>
            <a:r>
              <a:rPr lang="en-US" sz="1600" dirty="0">
                <a:solidFill>
                  <a:schemeClr val="tx2"/>
                </a:solidFill>
              </a:rPr>
              <a:t>Net asset value has doubled as a result of asset allocation decisions</a:t>
            </a:r>
          </a:p>
          <a:p>
            <a:pPr lvl="1"/>
            <a:r>
              <a:rPr lang="en-US" sz="1600" dirty="0">
                <a:solidFill>
                  <a:schemeClr val="tx2"/>
                </a:solidFill>
              </a:rPr>
              <a:t>MLPs now have a 4% target vs. a 2% target in FY12-13</a:t>
            </a:r>
          </a:p>
          <a:p>
            <a:r>
              <a:rPr lang="en-US" sz="1600" dirty="0">
                <a:solidFill>
                  <a:schemeClr val="tx2"/>
                </a:solidFill>
              </a:rPr>
              <a:t>Internal vs. External Management:  In the fiscal years noted above, 100% of the MLP allocation was externally managed.  PSERS implemented an internally managed, passive MLP portfolio in August 2015 in order to quickly rebalance and take advantage of market volatility</a:t>
            </a:r>
          </a:p>
        </p:txBody>
      </p:sp>
      <p:graphicFrame>
        <p:nvGraphicFramePr>
          <p:cNvPr id="11" name="Content Placeholder 10"/>
          <p:cNvGraphicFramePr>
            <a:graphicFrameLocks/>
          </p:cNvGraphicFramePr>
          <p:nvPr>
            <p:extLst>
              <p:ext uri="{D42A27DB-BD31-4B8C-83A1-F6EECF244321}">
                <p14:modId xmlns:p14="http://schemas.microsoft.com/office/powerpoint/2010/main" val="1337525278"/>
              </p:ext>
            </p:extLst>
          </p:nvPr>
        </p:nvGraphicFramePr>
        <p:xfrm>
          <a:off x="381000" y="1600200"/>
          <a:ext cx="8334921" cy="2077720"/>
        </p:xfrm>
        <a:graphic>
          <a:graphicData uri="http://schemas.openxmlformats.org/drawingml/2006/table">
            <a:tbl>
              <a:tblPr firstRow="1" bandRow="1">
                <a:tableStyleId>{69012ECD-51FC-41F1-AA8D-1B2483CD663E}</a:tableStyleId>
              </a:tblPr>
              <a:tblGrid>
                <a:gridCol w="75438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66799">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00418">
                  <a:extLst>
                    <a:ext uri="{9D8B030D-6E8A-4147-A177-3AD203B41FA5}">
                      <a16:colId xmlns:a16="http://schemas.microsoft.com/office/drawing/2014/main" val="20005"/>
                    </a:ext>
                  </a:extLst>
                </a:gridCol>
                <a:gridCol w="72263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786105">
                  <a:extLst>
                    <a:ext uri="{9D8B030D-6E8A-4147-A177-3AD203B41FA5}">
                      <a16:colId xmlns:a16="http://schemas.microsoft.com/office/drawing/2014/main" val="20008"/>
                    </a:ext>
                  </a:extLst>
                </a:gridCol>
                <a:gridCol w="851789">
                  <a:extLst>
                    <a:ext uri="{9D8B030D-6E8A-4147-A177-3AD203B41FA5}">
                      <a16:colId xmlns:a16="http://schemas.microsoft.com/office/drawing/2014/main" val="20009"/>
                    </a:ext>
                  </a:extLst>
                </a:gridCol>
              </a:tblGrid>
              <a:tr h="533400">
                <a:tc>
                  <a:txBody>
                    <a:bodyPr/>
                    <a:lstStyle/>
                    <a:p>
                      <a:pPr algn="ct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 of Portfolios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Average</a:t>
                      </a:r>
                      <a:r>
                        <a:rPr lang="en-US" sz="1100" baseline="0" dirty="0"/>
                        <a:t> NAV*</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Performance Fees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NAV</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70840">
                <a:tc>
                  <a:txBody>
                    <a:bodyPr/>
                    <a:lstStyle/>
                    <a:p>
                      <a:pPr algn="l"/>
                      <a:r>
                        <a:rPr lang="en-US" sz="1100" dirty="0">
                          <a:solidFill>
                            <a:schemeClr val="tx2"/>
                          </a:solidFill>
                        </a:rPr>
                        <a:t>FY 12-13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100" i="0" dirty="0">
                          <a:solidFill>
                            <a:schemeClr val="tx2"/>
                          </a:solidFill>
                        </a:rPr>
                        <a:t>$1,113,441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37.1%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29.5%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$53,128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$4,966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$4,966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l"/>
                      <a:r>
                        <a:rPr lang="en-US" sz="1100" dirty="0">
                          <a:solidFill>
                            <a:schemeClr val="tx2"/>
                          </a:solidFill>
                        </a:rPr>
                        <a:t>FY</a:t>
                      </a:r>
                      <a:r>
                        <a:rPr lang="en-US" sz="1100" baseline="0" dirty="0">
                          <a:solidFill>
                            <a:schemeClr val="tx2"/>
                          </a:solidFill>
                        </a:rPr>
                        <a:t> 13-14</a:t>
                      </a:r>
                      <a:endParaRPr lang="en-US" sz="11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100" i="0" dirty="0">
                          <a:solidFill>
                            <a:schemeClr val="tx2"/>
                          </a:solidFill>
                        </a:rPr>
                        <a:t>$1,794,257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24.9%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$150,608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$11,133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$7,395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$3,738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l"/>
                      <a:r>
                        <a:rPr lang="en-US" sz="1100" dirty="0">
                          <a:solidFill>
                            <a:schemeClr val="tx2"/>
                          </a:solidFill>
                        </a:rPr>
                        <a:t>FY 14-15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100" i="0" dirty="0">
                          <a:solidFill>
                            <a:schemeClr val="tx2"/>
                          </a:solidFill>
                        </a:rPr>
                        <a:t>$1,977,936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-16.5%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$125,401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$11,909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$8,502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$3,407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3">
                  <a:txBody>
                    <a:bodyPr/>
                    <a:lstStyle/>
                    <a:p>
                      <a:pPr algn="ctr"/>
                      <a:r>
                        <a:rPr lang="en-US" sz="1100" b="1" dirty="0">
                          <a:solidFill>
                            <a:schemeClr val="tx2"/>
                          </a:solidFill>
                        </a:rPr>
                        <a:t>3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1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1100" i="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$329,137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$28,008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$20,863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$7,145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25721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Fixed Income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2000" i="1"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16</a:t>
            </a:r>
          </a:p>
        </p:txBody>
      </p:sp>
      <p:sp>
        <p:nvSpPr>
          <p:cNvPr id="6" name="Content Placeholder 5"/>
          <p:cNvSpPr>
            <a:spLocks noGrp="1"/>
          </p:cNvSpPr>
          <p:nvPr>
            <p:ph sz="quarter" idx="1"/>
          </p:nvPr>
        </p:nvSpPr>
        <p:spPr>
          <a:xfrm>
            <a:off x="304800" y="2971800"/>
            <a:ext cx="8534400" cy="1295400"/>
          </a:xfrm>
          <a:ln w="12700">
            <a:noFill/>
          </a:ln>
        </p:spPr>
        <p:txBody>
          <a:bodyPr>
            <a:noAutofit/>
          </a:bodyPr>
          <a:lstStyle/>
          <a:p>
            <a:pPr marL="347472" indent="-347472">
              <a:spcBef>
                <a:spcPts val="24"/>
              </a:spcBef>
            </a:pPr>
            <a:r>
              <a:rPr lang="en-US" sz="1600" dirty="0">
                <a:solidFill>
                  <a:schemeClr val="tx2"/>
                </a:solidFill>
                <a:latin typeface="+mj-lt"/>
              </a:rPr>
              <a:t>Over 40 public and private fixed income portfolios</a:t>
            </a:r>
          </a:p>
          <a:p>
            <a:pPr marL="347472" indent="-347472">
              <a:spcBef>
                <a:spcPts val="24"/>
              </a:spcBef>
            </a:pPr>
            <a:r>
              <a:rPr lang="en-US" sz="1600" dirty="0">
                <a:solidFill>
                  <a:schemeClr val="tx2"/>
                </a:solidFill>
                <a:latin typeface="+mj-lt"/>
              </a:rPr>
              <a:t>PSERS total Fixed Income fees increased 3% over past year</a:t>
            </a:r>
          </a:p>
          <a:p>
            <a:pPr marL="747522" lvl="2" indent="-347472">
              <a:spcBef>
                <a:spcPts val="24"/>
              </a:spcBef>
              <a:buFont typeface="Calibri" panose="020F0502020204030204" pitchFamily="34" charset="0"/>
              <a:buChar char="⁻"/>
            </a:pPr>
            <a:r>
              <a:rPr lang="en-US" sz="1600" dirty="0">
                <a:solidFill>
                  <a:schemeClr val="tx2"/>
                </a:solidFill>
                <a:latin typeface="+mj-lt"/>
              </a:rPr>
              <a:t>Private Debt investments have higher fees but higher alpha probabilities</a:t>
            </a:r>
            <a:endParaRPr lang="en-US" sz="1200" dirty="0">
              <a:solidFill>
                <a:schemeClr val="tx2"/>
              </a:solidFill>
              <a:latin typeface="+mj-lt"/>
            </a:endParaRPr>
          </a:p>
          <a:p>
            <a:pPr marL="347472" indent="-347472">
              <a:spcBef>
                <a:spcPts val="24"/>
              </a:spcBef>
            </a:pPr>
            <a:r>
              <a:rPr lang="en-US" sz="1600" dirty="0">
                <a:solidFill>
                  <a:schemeClr val="tx2"/>
                </a:solidFill>
                <a:latin typeface="+mj-lt"/>
              </a:rPr>
              <a:t>Internal asset management decreases fees as a percentage of assets</a:t>
            </a:r>
          </a:p>
        </p:txBody>
      </p:sp>
      <p:graphicFrame>
        <p:nvGraphicFramePr>
          <p:cNvPr id="7" name="Content Placeholder 10"/>
          <p:cNvGraphicFramePr>
            <a:graphicFrameLocks/>
          </p:cNvGraphicFramePr>
          <p:nvPr>
            <p:extLst>
              <p:ext uri="{D42A27DB-BD31-4B8C-83A1-F6EECF244321}">
                <p14:modId xmlns:p14="http://schemas.microsoft.com/office/powerpoint/2010/main" val="2131300059"/>
              </p:ext>
            </p:extLst>
          </p:nvPr>
        </p:nvGraphicFramePr>
        <p:xfrm>
          <a:off x="381000" y="1676400"/>
          <a:ext cx="8229601" cy="1097280"/>
        </p:xfrm>
        <a:graphic>
          <a:graphicData uri="http://schemas.openxmlformats.org/drawingml/2006/table">
            <a:tbl>
              <a:tblPr firstRow="1" bandRow="1">
                <a:tableStyleId>{69012ECD-51FC-41F1-AA8D-1B2483CD663E}</a:tableStyleId>
              </a:tblPr>
              <a:tblGrid>
                <a:gridCol w="838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1066800">
                  <a:extLst>
                    <a:ext uri="{9D8B030D-6E8A-4147-A177-3AD203B41FA5}">
                      <a16:colId xmlns:a16="http://schemas.microsoft.com/office/drawing/2014/main" val="20007"/>
                    </a:ext>
                  </a:extLst>
                </a:gridCol>
                <a:gridCol w="914401">
                  <a:extLst>
                    <a:ext uri="{9D8B030D-6E8A-4147-A177-3AD203B41FA5}">
                      <a16:colId xmlns:a16="http://schemas.microsoft.com/office/drawing/2014/main" val="20008"/>
                    </a:ext>
                  </a:extLst>
                </a:gridCol>
              </a:tblGrid>
              <a:tr h="290539">
                <a:tc>
                  <a:txBody>
                    <a:bodyPr/>
                    <a:lstStyle/>
                    <a:p>
                      <a:pPr algn="ct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200" baseline="0" dirty="0"/>
                    </a:p>
                    <a:p>
                      <a:pPr algn="ctr"/>
                      <a:r>
                        <a:rPr lang="en-US" sz="1200" baseline="0" dirty="0"/>
                        <a:t>Notional Exposure*</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Return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Alpha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Performance</a:t>
                      </a:r>
                      <a:r>
                        <a:rPr lang="en-US" sz="1200" baseline="0" dirty="0"/>
                        <a:t> Fees</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Fees as a % of Assets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81000">
                <a:tc>
                  <a:txBody>
                    <a:bodyPr/>
                    <a:lstStyle/>
                    <a:p>
                      <a:pPr algn="l"/>
                      <a:r>
                        <a:rPr lang="en-US" sz="1200" dirty="0"/>
                        <a:t>Fixed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i="0" dirty="0">
                          <a:solidFill>
                            <a:schemeClr val="tx2"/>
                          </a:solidFill>
                        </a:rPr>
                        <a:t>$14,860,536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-1.19%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$339,490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2"/>
                          </a:solidFill>
                        </a:rPr>
                        <a:t>$84,290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2"/>
                          </a:solidFill>
                        </a:rPr>
                        <a:t>$76,505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2"/>
                          </a:solidFill>
                        </a:rPr>
                        <a:t>$7,785</a:t>
                      </a:r>
                    </a:p>
                    <a:p>
                      <a:pPr algn="ctr"/>
                      <a:endParaRPr lang="en-US" sz="11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2"/>
                          </a:solidFill>
                        </a:rPr>
                        <a:t>0.57%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2226536336"/>
              </p:ext>
            </p:extLst>
          </p:nvPr>
        </p:nvGraphicFramePr>
        <p:xfrm>
          <a:off x="762000" y="4267200"/>
          <a:ext cx="7465255" cy="1576952"/>
        </p:xfrm>
        <a:graphic>
          <a:graphicData uri="http://schemas.openxmlformats.org/drawingml/2006/table">
            <a:tbl>
              <a:tblPr firstRow="1" bandRow="1">
                <a:tableStyleId>{69012ECD-51FC-41F1-AA8D-1B2483CD663E}</a:tableStyleId>
              </a:tblPr>
              <a:tblGrid>
                <a:gridCol w="1828800">
                  <a:extLst>
                    <a:ext uri="{9D8B030D-6E8A-4147-A177-3AD203B41FA5}">
                      <a16:colId xmlns:a16="http://schemas.microsoft.com/office/drawing/2014/main" val="20000"/>
                    </a:ext>
                  </a:extLst>
                </a:gridCol>
                <a:gridCol w="1445455">
                  <a:extLst>
                    <a:ext uri="{9D8B030D-6E8A-4147-A177-3AD203B41FA5}">
                      <a16:colId xmlns:a16="http://schemas.microsoft.com/office/drawing/2014/main" val="20001"/>
                    </a:ext>
                  </a:extLst>
                </a:gridCol>
                <a:gridCol w="1069145">
                  <a:extLst>
                    <a:ext uri="{9D8B030D-6E8A-4147-A177-3AD203B41FA5}">
                      <a16:colId xmlns:a16="http://schemas.microsoft.com/office/drawing/2014/main" val="20002"/>
                    </a:ext>
                  </a:extLst>
                </a:gridCol>
                <a:gridCol w="935502">
                  <a:extLst>
                    <a:ext uri="{9D8B030D-6E8A-4147-A177-3AD203B41FA5}">
                      <a16:colId xmlns:a16="http://schemas.microsoft.com/office/drawing/2014/main" val="20003"/>
                    </a:ext>
                  </a:extLst>
                </a:gridCol>
                <a:gridCol w="1259384">
                  <a:extLst>
                    <a:ext uri="{9D8B030D-6E8A-4147-A177-3AD203B41FA5}">
                      <a16:colId xmlns:a16="http://schemas.microsoft.com/office/drawing/2014/main" val="20004"/>
                    </a:ext>
                  </a:extLst>
                </a:gridCol>
                <a:gridCol w="926969">
                  <a:extLst>
                    <a:ext uri="{9D8B030D-6E8A-4147-A177-3AD203B41FA5}">
                      <a16:colId xmlns:a16="http://schemas.microsoft.com/office/drawing/2014/main" val="20005"/>
                    </a:ext>
                  </a:extLst>
                </a:gridCol>
              </a:tblGrid>
              <a:tr h="457200">
                <a:tc>
                  <a:txBody>
                    <a:bodyPr/>
                    <a:lstStyle/>
                    <a:p>
                      <a:pPr algn="ct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Barclays</a:t>
                      </a:r>
                      <a:r>
                        <a:rPr lang="en-US" sz="1200" baseline="0" dirty="0"/>
                        <a:t> </a:t>
                      </a:r>
                    </a:p>
                    <a:p>
                      <a:pPr algn="ctr"/>
                      <a:r>
                        <a:rPr lang="en-US" sz="1200" baseline="0" dirty="0"/>
                        <a:t>Aggregate</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TIPS</a:t>
                      </a:r>
                    </a:p>
                    <a:p>
                      <a:pPr algn="ctr"/>
                      <a:r>
                        <a:rPr lang="en-US" sz="1200" dirty="0"/>
                        <a:t>Notional</a:t>
                      </a:r>
                      <a:r>
                        <a:rPr lang="en-US" sz="1200" baseline="0" dirty="0"/>
                        <a:t> Exp.</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EM Debt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Global Bonds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a:t>Multi-Sector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30336">
                <a:tc>
                  <a:txBody>
                    <a:bodyPr/>
                    <a:lstStyle/>
                    <a:p>
                      <a:pPr algn="l"/>
                      <a:r>
                        <a:rPr lang="en-US" sz="1100" b="0" i="0" dirty="0">
                          <a:solidFill>
                            <a:schemeClr val="tx2"/>
                          </a:solidFill>
                        </a:rPr>
                        <a:t>Fees</a:t>
                      </a:r>
                      <a:r>
                        <a:rPr lang="en-US" sz="1100" b="0" i="0" baseline="0" dirty="0">
                          <a:solidFill>
                            <a:schemeClr val="tx2"/>
                          </a:solidFill>
                        </a:rPr>
                        <a:t> as a % of Assets</a:t>
                      </a:r>
                    </a:p>
                    <a:p>
                      <a:pPr algn="l"/>
                      <a:r>
                        <a:rPr lang="en-US" sz="1100" b="0" i="0" baseline="0" dirty="0">
                          <a:solidFill>
                            <a:schemeClr val="tx2"/>
                          </a:solidFill>
                        </a:rPr>
                        <a:t>(External managers)</a:t>
                      </a:r>
                      <a:endParaRPr lang="en-US" sz="1100" b="0" i="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0336">
                <a:tc>
                  <a:txBody>
                    <a:bodyPr/>
                    <a:lstStyle/>
                    <a:p>
                      <a:pPr algn="l"/>
                      <a:r>
                        <a:rPr lang="en-US" sz="1100" b="0" i="0" dirty="0">
                          <a:solidFill>
                            <a:schemeClr val="tx2"/>
                          </a:solidFill>
                        </a:rPr>
                        <a:t>Fees</a:t>
                      </a:r>
                      <a:r>
                        <a:rPr lang="en-US" sz="1100" b="0" i="0" baseline="0" dirty="0">
                          <a:solidFill>
                            <a:schemeClr val="tx2"/>
                          </a:solidFill>
                        </a:rPr>
                        <a:t> as a % of Assets</a:t>
                      </a:r>
                    </a:p>
                    <a:p>
                      <a:pPr algn="l"/>
                      <a:r>
                        <a:rPr lang="en-US" sz="1100" b="0" i="0" baseline="0" dirty="0">
                          <a:solidFill>
                            <a:schemeClr val="tx2"/>
                          </a:solidFill>
                        </a:rPr>
                        <a:t>(Including PSERS Internal)</a:t>
                      </a:r>
                      <a:endParaRPr lang="en-US" sz="1100" b="0" i="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i="0" dirty="0">
                          <a:solidFill>
                            <a:schemeClr val="tx2"/>
                          </a:solidFill>
                        </a:rPr>
                        <a:t>0.56%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3139">
                <a:tc>
                  <a:txBody>
                    <a:bodyPr/>
                    <a:lstStyle/>
                    <a:p>
                      <a:pPr algn="l"/>
                      <a:r>
                        <a:rPr lang="en-US" sz="1100" dirty="0">
                          <a:solidFill>
                            <a:schemeClr val="tx2"/>
                          </a:solidFill>
                        </a:rPr>
                        <a:t>*Alpha (net of fees)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$1,824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$158,288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$27,321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$2,869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-$1,275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Date Placeholder 2"/>
          <p:cNvSpPr txBox="1">
            <a:spLocks/>
          </p:cNvSpPr>
          <p:nvPr/>
        </p:nvSpPr>
        <p:spPr>
          <a:xfrm>
            <a:off x="457200" y="6096000"/>
            <a:ext cx="5486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Exposure to calculate Alpha $</a:t>
            </a:r>
          </a:p>
        </p:txBody>
      </p:sp>
    </p:spTree>
    <p:extLst>
      <p:ext uri="{BB962C8B-B14F-4D97-AF65-F5344CB8AC3E}">
        <p14:creationId xmlns:p14="http://schemas.microsoft.com/office/powerpoint/2010/main" val="2092194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a:bodyPr>
          <a:lstStyle/>
          <a:p>
            <a:r>
              <a:rPr lang="en-US" sz="3200" dirty="0">
                <a:solidFill>
                  <a:prstClr val="white"/>
                </a:solidFill>
              </a:rPr>
              <a:t>Fixed Income Investment Manager Fees</a:t>
            </a:r>
            <a:br>
              <a:rPr lang="en-US" sz="3200" dirty="0">
                <a:solidFill>
                  <a:prstClr val="white"/>
                </a:solidFill>
              </a:rPr>
            </a:br>
            <a:r>
              <a:rPr lang="en-US" sz="2400" dirty="0">
                <a:solidFill>
                  <a:prstClr val="white"/>
                </a:solidFill>
              </a:rPr>
              <a:t>FY 2014-2015</a:t>
            </a:r>
            <a:br>
              <a:rPr lang="en-US" sz="2400" dirty="0">
                <a:solidFill>
                  <a:prstClr val="white"/>
                </a:solidFill>
              </a:rPr>
            </a:br>
            <a:r>
              <a:rPr lang="en-US" sz="1300" dirty="0">
                <a:solidFill>
                  <a:prstClr val="white"/>
                </a:solidFill>
              </a:rPr>
              <a:t>($ In Thousands)</a:t>
            </a:r>
            <a:endParaRPr lang="en-US" sz="2000" i="1"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17</a:t>
            </a:r>
          </a:p>
        </p:txBody>
      </p:sp>
      <p:sp>
        <p:nvSpPr>
          <p:cNvPr id="6" name="Content Placeholder 5"/>
          <p:cNvSpPr>
            <a:spLocks noGrp="1"/>
          </p:cNvSpPr>
          <p:nvPr>
            <p:ph sz="quarter" idx="1"/>
          </p:nvPr>
        </p:nvSpPr>
        <p:spPr>
          <a:xfrm>
            <a:off x="454351" y="3200400"/>
            <a:ext cx="8534400" cy="1752600"/>
          </a:xfrm>
          <a:ln w="12700">
            <a:noFill/>
          </a:ln>
        </p:spPr>
        <p:txBody>
          <a:bodyPr>
            <a:noAutofit/>
          </a:bodyPr>
          <a:lstStyle/>
          <a:p>
            <a:pPr marL="347472" indent="-347472">
              <a:spcBef>
                <a:spcPts val="23"/>
              </a:spcBef>
            </a:pPr>
            <a:r>
              <a:rPr lang="en-US" sz="1600" dirty="0">
                <a:solidFill>
                  <a:schemeClr val="tx2"/>
                </a:solidFill>
                <a:latin typeface="+mj-lt"/>
              </a:rPr>
              <a:t>Private high yield has higher fees than traditional public high yield</a:t>
            </a:r>
          </a:p>
          <a:p>
            <a:pPr marL="347472" indent="-347472">
              <a:spcBef>
                <a:spcPts val="23"/>
              </a:spcBef>
            </a:pPr>
            <a:r>
              <a:rPr lang="en-US" sz="1600" dirty="0">
                <a:solidFill>
                  <a:schemeClr val="tx2"/>
                </a:solidFill>
                <a:latin typeface="+mj-lt"/>
              </a:rPr>
              <a:t>The opportunity in private debt has provided an attractive risk return profile</a:t>
            </a:r>
          </a:p>
          <a:p>
            <a:pPr marL="347472" indent="-347472">
              <a:spcBef>
                <a:spcPts val="23"/>
              </a:spcBef>
            </a:pPr>
            <a:r>
              <a:rPr lang="en-US" sz="1600" dirty="0">
                <a:solidFill>
                  <a:schemeClr val="tx2"/>
                </a:solidFill>
                <a:latin typeface="+mj-lt"/>
              </a:rPr>
              <a:t>Private high yield contractual management fees range from 0.75% to 1.75%</a:t>
            </a:r>
          </a:p>
          <a:p>
            <a:pPr marL="747522" lvl="2" indent="-347472">
              <a:spcBef>
                <a:spcPts val="23"/>
              </a:spcBef>
              <a:buFont typeface="Calibri" panose="020F0502020204030204" pitchFamily="34" charset="0"/>
              <a:buChar char="⁻"/>
            </a:pPr>
            <a:r>
              <a:rPr lang="en-US" sz="1600" dirty="0">
                <a:solidFill>
                  <a:schemeClr val="tx2"/>
                </a:solidFill>
                <a:latin typeface="+mj-lt"/>
              </a:rPr>
              <a:t>PSERS negotiates fee discounts whenever possible</a:t>
            </a:r>
          </a:p>
          <a:p>
            <a:pPr marL="747522" lvl="2" indent="-347472">
              <a:spcBef>
                <a:spcPts val="23"/>
              </a:spcBef>
              <a:buFont typeface="Calibri" panose="020F0502020204030204" pitchFamily="34" charset="0"/>
              <a:buChar char="⁻"/>
            </a:pPr>
            <a:r>
              <a:rPr lang="en-US" sz="1600" dirty="0">
                <a:solidFill>
                  <a:schemeClr val="tx2"/>
                </a:solidFill>
                <a:latin typeface="+mj-lt"/>
              </a:rPr>
              <a:t>Some funds offer discounts for commitment size and/or first closers</a:t>
            </a:r>
          </a:p>
          <a:p>
            <a:pPr marL="347472" indent="-347472">
              <a:spcBef>
                <a:spcPts val="23"/>
              </a:spcBef>
            </a:pPr>
            <a:r>
              <a:rPr lang="en-US" sz="1600" dirty="0">
                <a:solidFill>
                  <a:schemeClr val="tx2"/>
                </a:solidFill>
                <a:latin typeface="+mj-lt"/>
              </a:rPr>
              <a:t>Significant alpha generated for PSERS net of fees</a:t>
            </a:r>
          </a:p>
          <a:p>
            <a:pPr marL="347472" lvl="0" indent="-347472">
              <a:spcBef>
                <a:spcPts val="200"/>
              </a:spcBef>
            </a:pPr>
            <a:r>
              <a:rPr lang="en-US" sz="1600" dirty="0">
                <a:solidFill>
                  <a:schemeClr val="tx2"/>
                </a:solidFill>
                <a:ea typeface="Calibri"/>
                <a:cs typeface="Times New Roman"/>
              </a:rPr>
              <a:t>FY14-15 management fees of $36.2M were $0.5M less than FY13-14</a:t>
            </a:r>
          </a:p>
          <a:p>
            <a:pPr marL="347472" lvl="0" indent="-347472">
              <a:spcBef>
                <a:spcPts val="200"/>
              </a:spcBef>
            </a:pPr>
            <a:r>
              <a:rPr lang="en-US" sz="1600" dirty="0">
                <a:solidFill>
                  <a:schemeClr val="tx2"/>
                </a:solidFill>
                <a:ea typeface="Calibri"/>
                <a:cs typeface="Times New Roman"/>
              </a:rPr>
              <a:t>Most funds charge on assets under management</a:t>
            </a:r>
          </a:p>
          <a:p>
            <a:pPr marL="347472" indent="-347472">
              <a:spcBef>
                <a:spcPts val="23"/>
              </a:spcBef>
            </a:pPr>
            <a:endParaRPr lang="en-US" sz="1600" dirty="0">
              <a:solidFill>
                <a:schemeClr val="tx2"/>
              </a:solidFill>
              <a:latin typeface="+mj-lt"/>
            </a:endParaRPr>
          </a:p>
        </p:txBody>
      </p:sp>
      <p:graphicFrame>
        <p:nvGraphicFramePr>
          <p:cNvPr id="7" name="Content Placeholder 10"/>
          <p:cNvGraphicFramePr>
            <a:graphicFrameLocks/>
          </p:cNvGraphicFramePr>
          <p:nvPr>
            <p:extLst>
              <p:ext uri="{D42A27DB-BD31-4B8C-83A1-F6EECF244321}">
                <p14:modId xmlns:p14="http://schemas.microsoft.com/office/powerpoint/2010/main" val="3805024435"/>
              </p:ext>
            </p:extLst>
          </p:nvPr>
        </p:nvGraphicFramePr>
        <p:xfrm>
          <a:off x="457200" y="1600200"/>
          <a:ext cx="8229600" cy="1478280"/>
        </p:xfrm>
        <a:graphic>
          <a:graphicData uri="http://schemas.openxmlformats.org/drawingml/2006/table">
            <a:tbl>
              <a:tblPr firstRow="1" bandRow="1">
                <a:tableStyleId>{69012ECD-51FC-41F1-AA8D-1B2483CD663E}</a:tableStyleId>
              </a:tblPr>
              <a:tblGrid>
                <a:gridCol w="1066800">
                  <a:extLst>
                    <a:ext uri="{9D8B030D-6E8A-4147-A177-3AD203B41FA5}">
                      <a16:colId xmlns:a16="http://schemas.microsoft.com/office/drawing/2014/main" val="20000"/>
                    </a:ext>
                  </a:extLst>
                </a:gridCol>
                <a:gridCol w="821960">
                  <a:extLst>
                    <a:ext uri="{9D8B030D-6E8A-4147-A177-3AD203B41FA5}">
                      <a16:colId xmlns:a16="http://schemas.microsoft.com/office/drawing/2014/main" val="20001"/>
                    </a:ext>
                  </a:extLst>
                </a:gridCol>
                <a:gridCol w="944380">
                  <a:extLst>
                    <a:ext uri="{9D8B030D-6E8A-4147-A177-3AD203B41FA5}">
                      <a16:colId xmlns:a16="http://schemas.microsoft.com/office/drawing/2014/main" val="20002"/>
                    </a:ext>
                  </a:extLst>
                </a:gridCol>
                <a:gridCol w="742013">
                  <a:extLst>
                    <a:ext uri="{9D8B030D-6E8A-4147-A177-3AD203B41FA5}">
                      <a16:colId xmlns:a16="http://schemas.microsoft.com/office/drawing/2014/main" val="20003"/>
                    </a:ext>
                  </a:extLst>
                </a:gridCol>
                <a:gridCol w="876925">
                  <a:extLst>
                    <a:ext uri="{9D8B030D-6E8A-4147-A177-3AD203B41FA5}">
                      <a16:colId xmlns:a16="http://schemas.microsoft.com/office/drawing/2014/main" val="20004"/>
                    </a:ext>
                  </a:extLst>
                </a:gridCol>
                <a:gridCol w="742013">
                  <a:extLst>
                    <a:ext uri="{9D8B030D-6E8A-4147-A177-3AD203B41FA5}">
                      <a16:colId xmlns:a16="http://schemas.microsoft.com/office/drawing/2014/main" val="20005"/>
                    </a:ext>
                  </a:extLst>
                </a:gridCol>
                <a:gridCol w="689198">
                  <a:extLst>
                    <a:ext uri="{9D8B030D-6E8A-4147-A177-3AD203B41FA5}">
                      <a16:colId xmlns:a16="http://schemas.microsoft.com/office/drawing/2014/main" val="20006"/>
                    </a:ext>
                  </a:extLst>
                </a:gridCol>
                <a:gridCol w="592461">
                  <a:extLst>
                    <a:ext uri="{9D8B030D-6E8A-4147-A177-3AD203B41FA5}">
                      <a16:colId xmlns:a16="http://schemas.microsoft.com/office/drawing/2014/main" val="20007"/>
                    </a:ext>
                  </a:extLst>
                </a:gridCol>
                <a:gridCol w="876925">
                  <a:extLst>
                    <a:ext uri="{9D8B030D-6E8A-4147-A177-3AD203B41FA5}">
                      <a16:colId xmlns:a16="http://schemas.microsoft.com/office/drawing/2014/main" val="20008"/>
                    </a:ext>
                  </a:extLst>
                </a:gridCol>
                <a:gridCol w="876925">
                  <a:extLst>
                    <a:ext uri="{9D8B030D-6E8A-4147-A177-3AD203B41FA5}">
                      <a16:colId xmlns:a16="http://schemas.microsoft.com/office/drawing/2014/main" val="20009"/>
                    </a:ext>
                  </a:extLst>
                </a:gridCol>
              </a:tblGrid>
              <a:tr h="290539">
                <a:tc>
                  <a:txBody>
                    <a:bodyPr/>
                    <a:lstStyle/>
                    <a:p>
                      <a:pPr algn="ct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 of Portfolios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baseline="0" dirty="0"/>
                        <a:t>NAV*</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Net Return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Performance Fees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Fees as a % of Assets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35280">
                <a:tc>
                  <a:txBody>
                    <a:bodyPr/>
                    <a:lstStyle/>
                    <a:p>
                      <a:pPr algn="l"/>
                      <a:r>
                        <a:rPr lang="en-US" sz="1100" b="0" dirty="0">
                          <a:solidFill>
                            <a:schemeClr val="tx2"/>
                          </a:solidFill>
                        </a:rPr>
                        <a:t>External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$2,852,029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4.57%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-0.40%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$141,746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$38,930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38,171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$759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gn="l"/>
                      <a:r>
                        <a:rPr lang="en-US" sz="1100" b="0" dirty="0">
                          <a:solidFill>
                            <a:schemeClr val="tx2"/>
                          </a:solidFill>
                        </a:rPr>
                        <a:t>Internal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$32,118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8.13%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-0.40%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$2,740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5280">
                <a:tc>
                  <a:txBody>
                    <a:bodyPr/>
                    <a:lstStyle/>
                    <a:p>
                      <a:pPr algn="l"/>
                      <a:r>
                        <a:rPr lang="en-US" sz="1100" b="0" dirty="0">
                          <a:solidFill>
                            <a:schemeClr val="tx2"/>
                          </a:solidFill>
                        </a:rPr>
                        <a:t>Total High Yield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$2,884,147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4.70%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-0.40%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i="0" dirty="0">
                          <a:solidFill>
                            <a:srgbClr val="00B050"/>
                          </a:solidFill>
                        </a:rPr>
                        <a:t>$144,486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$38,930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38,171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$759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dirty="0">
                          <a:solidFill>
                            <a:schemeClr val="tx2"/>
                          </a:solidFill>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2"/>
          <p:cNvSpPr txBox="1">
            <a:spLocks/>
          </p:cNvSpPr>
          <p:nvPr/>
        </p:nvSpPr>
        <p:spPr>
          <a:xfrm>
            <a:off x="457200" y="6096000"/>
            <a:ext cx="6400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spTree>
    <p:extLst>
      <p:ext uri="{BB962C8B-B14F-4D97-AF65-F5344CB8AC3E}">
        <p14:creationId xmlns:p14="http://schemas.microsoft.com/office/powerpoint/2010/main" val="3059893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Fixed Income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18</a:t>
            </a:r>
          </a:p>
        </p:txBody>
      </p:sp>
      <p:sp>
        <p:nvSpPr>
          <p:cNvPr id="12" name="TextBox 11"/>
          <p:cNvSpPr txBox="1"/>
          <p:nvPr/>
        </p:nvSpPr>
        <p:spPr>
          <a:xfrm>
            <a:off x="457200" y="1620559"/>
            <a:ext cx="8229600" cy="2215991"/>
          </a:xfrm>
          <a:prstGeom prst="rect">
            <a:avLst/>
          </a:prstGeom>
          <a:noFill/>
        </p:spPr>
        <p:txBody>
          <a:bodyPr wrap="square" rtlCol="0">
            <a:spAutoFit/>
          </a:bodyPr>
          <a:lstStyle/>
          <a:p>
            <a:pPr marL="347472" indent="-347472">
              <a:spcBef>
                <a:spcPts val="200"/>
              </a:spcBef>
            </a:pPr>
            <a:r>
              <a:rPr lang="en-US" sz="1600" dirty="0">
                <a:solidFill>
                  <a:schemeClr val="tx2"/>
                </a:solidFill>
                <a:ea typeface="Calibri"/>
                <a:cs typeface="Times New Roman"/>
              </a:rPr>
              <a:t>Reasons for year to year management fee increases or decreases:</a:t>
            </a:r>
          </a:p>
          <a:p>
            <a:pPr marL="347472" marR="0" lvl="0" indent="-347472">
              <a:spcBef>
                <a:spcPts val="200"/>
              </a:spcBef>
              <a:spcAft>
                <a:spcPts val="0"/>
              </a:spcAft>
              <a:buFont typeface="Arial" panose="020B0604020202020204" pitchFamily="34" charset="0"/>
              <a:buChar char="•"/>
            </a:pPr>
            <a:r>
              <a:rPr lang="en-US" sz="1600" dirty="0">
                <a:solidFill>
                  <a:schemeClr val="tx2"/>
                </a:solidFill>
                <a:ea typeface="Calibri"/>
                <a:cs typeface="Times New Roman"/>
              </a:rPr>
              <a:t>Increases  </a:t>
            </a: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1</a:t>
            </a:r>
            <a:r>
              <a:rPr lang="en-US" sz="1600" baseline="30000" dirty="0">
                <a:solidFill>
                  <a:schemeClr val="tx2"/>
                </a:solidFill>
                <a:ea typeface="Calibri"/>
                <a:cs typeface="Times New Roman"/>
              </a:rPr>
              <a:t>st</a:t>
            </a:r>
            <a:r>
              <a:rPr lang="en-US" sz="1600" dirty="0">
                <a:solidFill>
                  <a:schemeClr val="tx2"/>
                </a:solidFill>
                <a:ea typeface="Calibri"/>
                <a:cs typeface="Times New Roman"/>
              </a:rPr>
              <a:t> year funds may be charged on partial years </a:t>
            </a:r>
          </a:p>
          <a:p>
            <a:pPr marL="804672" lvl="2" indent="-347472">
              <a:spcBef>
                <a:spcPts val="200"/>
              </a:spcBef>
              <a:buFont typeface="Calibri" panose="020F0502020204030204" pitchFamily="34" charset="0"/>
              <a:buChar char="⁻"/>
            </a:pPr>
            <a:r>
              <a:rPr lang="en-US" sz="1600" dirty="0">
                <a:solidFill>
                  <a:schemeClr val="tx2"/>
                </a:solidFill>
              </a:rPr>
              <a:t>Some funds have discounts for early closers</a:t>
            </a:r>
            <a:endParaRPr lang="en-US" sz="1600" dirty="0">
              <a:solidFill>
                <a:schemeClr val="tx2"/>
              </a:solidFill>
              <a:ea typeface="Calibri"/>
              <a:cs typeface="Times New Roman"/>
            </a:endParaRP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Fees are typically charged on invested capital therefore fees will increase throughout the investment period as capital is invested</a:t>
            </a:r>
          </a:p>
          <a:p>
            <a:pPr marL="347472" marR="0" lvl="0" indent="-347472">
              <a:spcBef>
                <a:spcPts val="200"/>
              </a:spcBef>
              <a:spcAft>
                <a:spcPts val="0"/>
              </a:spcAft>
              <a:buFont typeface="Arial" panose="020B0604020202020204" pitchFamily="34" charset="0"/>
              <a:buChar char="•"/>
            </a:pPr>
            <a:r>
              <a:rPr lang="en-US" sz="1600" dirty="0">
                <a:solidFill>
                  <a:schemeClr val="tx2"/>
                </a:solidFill>
                <a:ea typeface="Calibri"/>
                <a:cs typeface="Times New Roman"/>
              </a:rPr>
              <a:t>Decreases  </a:t>
            </a: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After the investment period fees will decrease as investments are liquidated </a:t>
            </a:r>
            <a:endParaRPr lang="en-US" sz="2400" dirty="0">
              <a:solidFill>
                <a:schemeClr val="tx2"/>
              </a:solidFill>
            </a:endParaRPr>
          </a:p>
        </p:txBody>
      </p:sp>
      <p:sp>
        <p:nvSpPr>
          <p:cNvPr id="7" name="TextBox 6"/>
          <p:cNvSpPr txBox="1"/>
          <p:nvPr/>
        </p:nvSpPr>
        <p:spPr>
          <a:xfrm>
            <a:off x="424249" y="3962400"/>
            <a:ext cx="8229600" cy="1474250"/>
          </a:xfrm>
          <a:prstGeom prst="rect">
            <a:avLst/>
          </a:prstGeom>
          <a:noFill/>
        </p:spPr>
        <p:txBody>
          <a:bodyPr wrap="square" rtlCol="0">
            <a:spAutoFit/>
          </a:bodyPr>
          <a:lstStyle/>
          <a:p>
            <a:pPr marL="347472" indent="-347472">
              <a:spcBef>
                <a:spcPts val="200"/>
              </a:spcBef>
            </a:pPr>
            <a:r>
              <a:rPr lang="en-US" sz="1600" dirty="0">
                <a:solidFill>
                  <a:schemeClr val="tx2"/>
                </a:solidFill>
                <a:ea typeface="Calibri"/>
                <a:cs typeface="Times New Roman"/>
              </a:rPr>
              <a:t>Estimated changes for FY15-16:</a:t>
            </a:r>
          </a:p>
          <a:p>
            <a:pPr marL="285750" marR="0" lvl="0" indent="-285750">
              <a:spcBef>
                <a:spcPts val="200"/>
              </a:spcBef>
              <a:spcAft>
                <a:spcPts val="0"/>
              </a:spcAft>
              <a:buFont typeface="Arial" panose="020B0604020202020204" pitchFamily="34" charset="0"/>
              <a:buChar char="•"/>
            </a:pPr>
            <a:r>
              <a:rPr lang="en-US" sz="1600" dirty="0">
                <a:solidFill>
                  <a:schemeClr val="tx2"/>
                </a:solidFill>
                <a:ea typeface="Calibri"/>
                <a:cs typeface="Times New Roman"/>
              </a:rPr>
              <a:t>14 funds are making new investment which will increase fees by $11.0M over 2015</a:t>
            </a:r>
          </a:p>
          <a:p>
            <a:pPr marL="285750" marR="0" lvl="0" indent="-285750">
              <a:spcBef>
                <a:spcPts val="200"/>
              </a:spcBef>
              <a:spcAft>
                <a:spcPts val="0"/>
              </a:spcAft>
              <a:buFont typeface="Arial" panose="020B0604020202020204" pitchFamily="34" charset="0"/>
              <a:buChar char="•"/>
            </a:pPr>
            <a:r>
              <a:rPr lang="en-US" sz="1600" dirty="0">
                <a:solidFill>
                  <a:schemeClr val="tx2"/>
                </a:solidFill>
                <a:ea typeface="Calibri"/>
                <a:cs typeface="Times New Roman"/>
              </a:rPr>
              <a:t>12 funds will be in the harvest period in FY15-16 which lower fees by approximately $8.9M</a:t>
            </a:r>
          </a:p>
          <a:p>
            <a:pPr marL="285750" marR="0" lvl="0" indent="-285750">
              <a:lnSpc>
                <a:spcPct val="115000"/>
              </a:lnSpc>
              <a:spcBef>
                <a:spcPts val="200"/>
              </a:spcBef>
              <a:spcAft>
                <a:spcPts val="0"/>
              </a:spcAft>
              <a:buFont typeface="Arial" panose="020B0604020202020204" pitchFamily="34" charset="0"/>
              <a:buChar char="•"/>
            </a:pPr>
            <a:r>
              <a:rPr lang="en-US" sz="1600" dirty="0">
                <a:solidFill>
                  <a:schemeClr val="tx2"/>
                </a:solidFill>
                <a:ea typeface="Calibri"/>
                <a:cs typeface="Times New Roman"/>
              </a:rPr>
              <a:t>PSERS will make approximately $800 million in new commitments during FY15-16, resulting in an estimated $5M of new fees</a:t>
            </a:r>
          </a:p>
        </p:txBody>
      </p:sp>
    </p:spTree>
    <p:extLst>
      <p:ext uri="{BB962C8B-B14F-4D97-AF65-F5344CB8AC3E}">
        <p14:creationId xmlns:p14="http://schemas.microsoft.com/office/powerpoint/2010/main" val="16175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p:spPr>
        <p:txBody>
          <a:bodyPr>
            <a:normAutofit/>
          </a:bodyPr>
          <a:lstStyle/>
          <a:p>
            <a:r>
              <a:rPr lang="en-US" sz="3600" dirty="0">
                <a:solidFill>
                  <a:schemeClr val="bg1"/>
                </a:solidFill>
              </a:rPr>
              <a:t>Investment Expenses Report Agenda</a:t>
            </a:r>
          </a:p>
        </p:txBody>
      </p:sp>
      <p:sp>
        <p:nvSpPr>
          <p:cNvPr id="3" name="Content Placeholder 2"/>
          <p:cNvSpPr>
            <a:spLocks noGrp="1"/>
          </p:cNvSpPr>
          <p:nvPr>
            <p:ph idx="1"/>
          </p:nvPr>
        </p:nvSpPr>
        <p:spPr>
          <a:ln w="12700">
            <a:noFill/>
          </a:ln>
        </p:spPr>
        <p:txBody>
          <a:bodyPr>
            <a:normAutofit/>
          </a:bodyPr>
          <a:lstStyle/>
          <a:p>
            <a:r>
              <a:rPr lang="en-US" dirty="0">
                <a:solidFill>
                  <a:schemeClr val="tx2"/>
                </a:solidFill>
              </a:rPr>
              <a:t>Investment Manager Fees</a:t>
            </a:r>
          </a:p>
          <a:p>
            <a:pPr lvl="1"/>
            <a:r>
              <a:rPr lang="en-US" dirty="0">
                <a:solidFill>
                  <a:schemeClr val="tx2"/>
                </a:solidFill>
              </a:rPr>
              <a:t>Review by Asset Class</a:t>
            </a:r>
          </a:p>
          <a:p>
            <a:pPr lvl="1"/>
            <a:r>
              <a:rPr lang="en-US" dirty="0">
                <a:solidFill>
                  <a:schemeClr val="tx2"/>
                </a:solidFill>
              </a:rPr>
              <a:t>Negotiation</a:t>
            </a:r>
          </a:p>
          <a:p>
            <a:pPr lvl="1"/>
            <a:r>
              <a:rPr lang="en-US" dirty="0">
                <a:solidFill>
                  <a:schemeClr val="tx2"/>
                </a:solidFill>
              </a:rPr>
              <a:t>Why fees vary over time</a:t>
            </a:r>
          </a:p>
          <a:p>
            <a:r>
              <a:rPr lang="en-US" dirty="0">
                <a:solidFill>
                  <a:schemeClr val="tx2"/>
                </a:solidFill>
              </a:rPr>
              <a:t>Other Significant Investment Expenses</a:t>
            </a:r>
          </a:p>
          <a:p>
            <a:r>
              <a:rPr lang="en-US" dirty="0">
                <a:solidFill>
                  <a:schemeClr val="tx2"/>
                </a:solidFill>
              </a:rPr>
              <a:t>Total Fund Analysis:</a:t>
            </a:r>
          </a:p>
          <a:p>
            <a:pPr lvl="1"/>
            <a:r>
              <a:rPr lang="en-US" dirty="0">
                <a:solidFill>
                  <a:schemeClr val="tx2"/>
                </a:solidFill>
              </a:rPr>
              <a:t>What benefit did we get for the expenses we incurred?</a:t>
            </a:r>
          </a:p>
          <a:p>
            <a:pPr marL="457200" lvl="1" indent="0">
              <a:buNone/>
            </a:pPr>
            <a:endParaRPr lang="en-US" dirty="0"/>
          </a:p>
        </p:txBody>
      </p:sp>
      <p:sp>
        <p:nvSpPr>
          <p:cNvPr id="4" name="Slide Number Placeholder 3"/>
          <p:cNvSpPr>
            <a:spLocks noGrp="1"/>
          </p:cNvSpPr>
          <p:nvPr>
            <p:ph type="sldNum" sz="quarter" idx="12"/>
          </p:nvPr>
        </p:nvSpPr>
        <p:spPr/>
        <p:txBody>
          <a:bodyPr/>
          <a:lstStyle/>
          <a:p>
            <a:r>
              <a:rPr lang="en-US" dirty="0">
                <a:solidFill>
                  <a:schemeClr val="bg1">
                    <a:lumMod val="50000"/>
                  </a:schemeClr>
                </a:solidFill>
              </a:rPr>
              <a:t>1</a:t>
            </a:r>
          </a:p>
        </p:txBody>
      </p:sp>
      <p:sp>
        <p:nvSpPr>
          <p:cNvPr id="5" name="Date Placeholder 4"/>
          <p:cNvSpPr>
            <a:spLocks noGrp="1"/>
          </p:cNvSpPr>
          <p:nvPr>
            <p:ph type="dt" sz="half" idx="10"/>
          </p:nvPr>
        </p:nvSpPr>
        <p:spPr/>
        <p:txBody>
          <a:bodyPr/>
          <a:lstStyle/>
          <a:p>
            <a:r>
              <a:rPr lang="en-US" dirty="0">
                <a:solidFill>
                  <a:schemeClr val="bg1">
                    <a:lumMod val="50000"/>
                  </a:schemeClr>
                </a:solidFill>
              </a:rPr>
              <a:t>12/7/2015</a:t>
            </a:r>
          </a:p>
        </p:txBody>
      </p:sp>
      <p:sp>
        <p:nvSpPr>
          <p:cNvPr id="6" name="Footer Placeholder 5"/>
          <p:cNvSpPr>
            <a:spLocks noGrp="1"/>
          </p:cNvSpPr>
          <p:nvPr>
            <p:ph type="ftr" sz="quarter" idx="11"/>
          </p:nvPr>
        </p:nvSpPr>
        <p:spPr/>
        <p:txBody>
          <a:bodyPr/>
          <a:lstStyle/>
          <a:p>
            <a:r>
              <a:rPr lang="en-US" dirty="0">
                <a:solidFill>
                  <a:schemeClr val="bg1">
                    <a:lumMod val="50000"/>
                  </a:schemeClr>
                </a:solidFill>
              </a:rPr>
              <a:t>Investment Operations and Risk</a:t>
            </a:r>
          </a:p>
        </p:txBody>
      </p:sp>
    </p:spTree>
    <p:extLst>
      <p:ext uri="{BB962C8B-B14F-4D97-AF65-F5344CB8AC3E}">
        <p14:creationId xmlns:p14="http://schemas.microsoft.com/office/powerpoint/2010/main" val="364784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Fixed Income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19</a:t>
            </a:r>
          </a:p>
        </p:txBody>
      </p:sp>
      <p:graphicFrame>
        <p:nvGraphicFramePr>
          <p:cNvPr id="8" name="Chart 7"/>
          <p:cNvGraphicFramePr>
            <a:graphicFrameLocks/>
          </p:cNvGraphicFramePr>
          <p:nvPr>
            <p:extLst>
              <p:ext uri="{D42A27DB-BD31-4B8C-83A1-F6EECF244321}">
                <p14:modId xmlns:p14="http://schemas.microsoft.com/office/powerpoint/2010/main" val="2101831757"/>
              </p:ext>
            </p:extLst>
          </p:nvPr>
        </p:nvGraphicFramePr>
        <p:xfrm>
          <a:off x="1295400" y="1905000"/>
          <a:ext cx="6629400" cy="3981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272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a:bodyPr>
          <a:lstStyle/>
          <a:p>
            <a:r>
              <a:rPr lang="en-US" sz="3200" dirty="0">
                <a:solidFill>
                  <a:prstClr val="white"/>
                </a:solidFill>
              </a:rPr>
              <a:t>Commodities Investment Manager Fees</a:t>
            </a:r>
            <a:br>
              <a:rPr lang="en-US" sz="3200" dirty="0">
                <a:solidFill>
                  <a:prstClr val="white"/>
                </a:solidFill>
              </a:rPr>
            </a:br>
            <a:r>
              <a:rPr lang="en-US" sz="2400" dirty="0">
                <a:solidFill>
                  <a:prstClr val="white"/>
                </a:solidFill>
              </a:rPr>
              <a:t>FY 2014-2015</a:t>
            </a:r>
            <a:br>
              <a:rPr lang="en-US" sz="2400" dirty="0">
                <a:solidFill>
                  <a:prstClr val="white"/>
                </a:solidFill>
              </a:rPr>
            </a:br>
            <a:r>
              <a:rPr lang="en-US" sz="1300" dirty="0">
                <a:solidFill>
                  <a:prstClr val="white"/>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20</a:t>
            </a:r>
          </a:p>
        </p:txBody>
      </p:sp>
      <p:graphicFrame>
        <p:nvGraphicFramePr>
          <p:cNvPr id="8" name="Content Placeholder 10"/>
          <p:cNvGraphicFramePr>
            <a:graphicFrameLocks/>
          </p:cNvGraphicFramePr>
          <p:nvPr>
            <p:extLst>
              <p:ext uri="{D42A27DB-BD31-4B8C-83A1-F6EECF244321}">
                <p14:modId xmlns:p14="http://schemas.microsoft.com/office/powerpoint/2010/main" val="815645655"/>
              </p:ext>
            </p:extLst>
          </p:nvPr>
        </p:nvGraphicFramePr>
        <p:xfrm>
          <a:off x="457200" y="1600201"/>
          <a:ext cx="8373745" cy="1488226"/>
        </p:xfrm>
        <a:graphic>
          <a:graphicData uri="http://schemas.openxmlformats.org/drawingml/2006/table">
            <a:tbl>
              <a:tblPr firstRow="1" bandRow="1">
                <a:tableStyleId>{69012ECD-51FC-41F1-AA8D-1B2483CD663E}</a:tableStyleId>
              </a:tblPr>
              <a:tblGrid>
                <a:gridCol w="685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734058">
                  <a:extLst>
                    <a:ext uri="{9D8B030D-6E8A-4147-A177-3AD203B41FA5}">
                      <a16:colId xmlns:a16="http://schemas.microsoft.com/office/drawing/2014/main" val="20005"/>
                    </a:ext>
                  </a:extLst>
                </a:gridCol>
                <a:gridCol w="713742">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1066800">
                  <a:extLst>
                    <a:ext uri="{9D8B030D-6E8A-4147-A177-3AD203B41FA5}">
                      <a16:colId xmlns:a16="http://schemas.microsoft.com/office/drawing/2014/main" val="20008"/>
                    </a:ext>
                  </a:extLst>
                </a:gridCol>
                <a:gridCol w="753745">
                  <a:extLst>
                    <a:ext uri="{9D8B030D-6E8A-4147-A177-3AD203B41FA5}">
                      <a16:colId xmlns:a16="http://schemas.microsoft.com/office/drawing/2014/main" val="20009"/>
                    </a:ext>
                  </a:extLst>
                </a:gridCol>
              </a:tblGrid>
              <a:tr h="564665">
                <a:tc>
                  <a:txBody>
                    <a:bodyPr/>
                    <a:lstStyle/>
                    <a:p>
                      <a:pPr algn="ct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 of Portfolios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Average</a:t>
                      </a:r>
                      <a:r>
                        <a:rPr lang="en-US" sz="1100" baseline="0" dirty="0"/>
                        <a:t> NAV with Notional*</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a:t>
                      </a:r>
                      <a:r>
                        <a:rPr lang="en-US" sz="1100" baseline="0" dirty="0"/>
                        <a:t>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NAV</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04800">
                <a:tc>
                  <a:txBody>
                    <a:bodyPr/>
                    <a:lstStyle/>
                    <a:p>
                      <a:pPr algn="ctr"/>
                      <a:r>
                        <a:rPr lang="en-US" sz="1100" dirty="0">
                          <a:solidFill>
                            <a:schemeClr val="tx2"/>
                          </a:solidFill>
                        </a:rPr>
                        <a:t>External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$1,166,571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2"/>
                          </a:solidFill>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2"/>
                          </a:solidFill>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$8,235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$7,963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$272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4533">
                <a:tc>
                  <a:txBody>
                    <a:bodyPr/>
                    <a:lstStyle/>
                    <a:p>
                      <a:pPr algn="ctr"/>
                      <a:r>
                        <a:rPr lang="en-US" sz="1100" dirty="0">
                          <a:solidFill>
                            <a:schemeClr val="tx2"/>
                          </a:solidFill>
                        </a:rPr>
                        <a:t>Internal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$1,660,252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2"/>
                          </a:solidFill>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2"/>
                          </a:solidFill>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4533">
                <a:tc>
                  <a:txBody>
                    <a:bodyPr/>
                    <a:lstStyle/>
                    <a:p>
                      <a:pPr algn="ctr"/>
                      <a:r>
                        <a:rPr lang="en-US" sz="1100" dirty="0">
                          <a:solidFill>
                            <a:schemeClr val="tx2"/>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$2,826,823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0000"/>
                          </a:solidFill>
                        </a:rPr>
                        <a:t>-18.65%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0000"/>
                          </a:solidFill>
                        </a:rPr>
                        <a:t>-19.59%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rgbClr val="00B050"/>
                          </a:solidFill>
                        </a:rPr>
                        <a:t>$26,572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$8,235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$7,963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$272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Date Placeholder 2"/>
          <p:cNvSpPr txBox="1">
            <a:spLocks/>
          </p:cNvSpPr>
          <p:nvPr/>
        </p:nvSpPr>
        <p:spPr>
          <a:xfrm>
            <a:off x="457200" y="6096000"/>
            <a:ext cx="4876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sp>
        <p:nvSpPr>
          <p:cNvPr id="9" name="Content Placeholder 5"/>
          <p:cNvSpPr>
            <a:spLocks noGrp="1"/>
          </p:cNvSpPr>
          <p:nvPr>
            <p:ph sz="quarter" idx="1"/>
          </p:nvPr>
        </p:nvSpPr>
        <p:spPr>
          <a:xfrm>
            <a:off x="457201" y="3276600"/>
            <a:ext cx="3581399" cy="2819400"/>
          </a:xfrm>
          <a:ln w="12700">
            <a:noFill/>
          </a:ln>
        </p:spPr>
        <p:txBody>
          <a:bodyPr>
            <a:normAutofit/>
          </a:bodyPr>
          <a:lstStyle/>
          <a:p>
            <a:r>
              <a:rPr lang="en-US" sz="1600" dirty="0">
                <a:solidFill>
                  <a:schemeClr val="tx2"/>
                </a:solidFill>
              </a:rPr>
              <a:t>Year over year fee down $3M </a:t>
            </a:r>
          </a:p>
          <a:p>
            <a:r>
              <a:rPr lang="en-US" sz="1600" dirty="0">
                <a:solidFill>
                  <a:schemeClr val="tx2"/>
                </a:solidFill>
              </a:rPr>
              <a:t>Total commodity fees decreased 50% over past 5yrs while assets have increased</a:t>
            </a:r>
          </a:p>
          <a:p>
            <a:r>
              <a:rPr lang="en-US" sz="1600" dirty="0">
                <a:solidFill>
                  <a:schemeClr val="tx2"/>
                </a:solidFill>
              </a:rPr>
              <a:t>Subsequent to 2015 fiscal year end, PSERS added 2% of assets to commodities internally with no additional fees</a:t>
            </a:r>
          </a:p>
        </p:txBody>
      </p:sp>
      <p:graphicFrame>
        <p:nvGraphicFramePr>
          <p:cNvPr id="16" name="Chart 15"/>
          <p:cNvGraphicFramePr>
            <a:graphicFrameLocks/>
          </p:cNvGraphicFramePr>
          <p:nvPr>
            <p:extLst>
              <p:ext uri="{D42A27DB-BD31-4B8C-83A1-F6EECF244321}">
                <p14:modId xmlns:p14="http://schemas.microsoft.com/office/powerpoint/2010/main" val="2273885419"/>
              </p:ext>
            </p:extLst>
          </p:nvPr>
        </p:nvGraphicFramePr>
        <p:xfrm>
          <a:off x="4114800" y="3105150"/>
          <a:ext cx="4724400" cy="3173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3150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8349049" cy="1143000"/>
          </a:xfrm>
          <a:solidFill>
            <a:schemeClr val="tx2"/>
          </a:solidFill>
          <a:ln w="19050">
            <a:solidFill>
              <a:schemeClr val="tx1"/>
            </a:solidFill>
          </a:ln>
          <a:effectLst/>
        </p:spPr>
        <p:txBody>
          <a:bodyPr>
            <a:normAutofit fontScale="90000"/>
          </a:bodyPr>
          <a:lstStyle/>
          <a:p>
            <a:r>
              <a:rPr lang="en-US" sz="3600" dirty="0">
                <a:solidFill>
                  <a:schemeClr val="bg1"/>
                </a:solidFill>
              </a:rPr>
              <a:t>Risk Parity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21</a:t>
            </a:r>
          </a:p>
        </p:txBody>
      </p:sp>
      <p:graphicFrame>
        <p:nvGraphicFramePr>
          <p:cNvPr id="11" name="Content Placeholder 10"/>
          <p:cNvGraphicFramePr>
            <a:graphicFrameLocks/>
          </p:cNvGraphicFramePr>
          <p:nvPr>
            <p:extLst>
              <p:ext uri="{D42A27DB-BD31-4B8C-83A1-F6EECF244321}">
                <p14:modId xmlns:p14="http://schemas.microsoft.com/office/powerpoint/2010/main" val="3710601765"/>
              </p:ext>
            </p:extLst>
          </p:nvPr>
        </p:nvGraphicFramePr>
        <p:xfrm>
          <a:off x="457200" y="1600200"/>
          <a:ext cx="8373745" cy="2011680"/>
        </p:xfrm>
        <a:graphic>
          <a:graphicData uri="http://schemas.openxmlformats.org/drawingml/2006/table">
            <a:tbl>
              <a:tblPr firstRow="1" bandRow="1">
                <a:tableStyleId>{69012ECD-51FC-41F1-AA8D-1B2483CD663E}</a:tableStyleId>
              </a:tblPr>
              <a:tblGrid>
                <a:gridCol w="821597">
                  <a:extLst>
                    <a:ext uri="{9D8B030D-6E8A-4147-A177-3AD203B41FA5}">
                      <a16:colId xmlns:a16="http://schemas.microsoft.com/office/drawing/2014/main" val="20000"/>
                    </a:ext>
                  </a:extLst>
                </a:gridCol>
                <a:gridCol w="821597">
                  <a:extLst>
                    <a:ext uri="{9D8B030D-6E8A-4147-A177-3AD203B41FA5}">
                      <a16:colId xmlns:a16="http://schemas.microsoft.com/office/drawing/2014/main" val="20001"/>
                    </a:ext>
                  </a:extLst>
                </a:gridCol>
                <a:gridCol w="947606">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829945">
                  <a:extLst>
                    <a:ext uri="{9D8B030D-6E8A-4147-A177-3AD203B41FA5}">
                      <a16:colId xmlns:a16="http://schemas.microsoft.com/office/drawing/2014/main" val="20007"/>
                    </a:ext>
                  </a:extLst>
                </a:gridCol>
                <a:gridCol w="790114">
                  <a:extLst>
                    <a:ext uri="{9D8B030D-6E8A-4147-A177-3AD203B41FA5}">
                      <a16:colId xmlns:a16="http://schemas.microsoft.com/office/drawing/2014/main" val="20008"/>
                    </a:ext>
                  </a:extLst>
                </a:gridCol>
                <a:gridCol w="886286">
                  <a:extLst>
                    <a:ext uri="{9D8B030D-6E8A-4147-A177-3AD203B41FA5}">
                      <a16:colId xmlns:a16="http://schemas.microsoft.com/office/drawing/2014/main" val="20009"/>
                    </a:ext>
                  </a:extLst>
                </a:gridCol>
              </a:tblGrid>
              <a:tr h="685800">
                <a:tc>
                  <a:txBody>
                    <a:bodyPr/>
                    <a:lstStyle/>
                    <a:p>
                      <a:pPr algn="ct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 of Portfolios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Average</a:t>
                      </a:r>
                      <a:r>
                        <a:rPr lang="en-US" sz="1100" baseline="0" dirty="0"/>
                        <a:t> 12% Volatility Adj Exposure*</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Performance Fees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Vol. Adj. Exposure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57200">
                <a:tc>
                  <a:txBody>
                    <a:bodyPr/>
                    <a:lstStyle/>
                    <a:p>
                      <a:pPr algn="ctr"/>
                      <a:r>
                        <a:rPr lang="en-US" sz="1100" dirty="0">
                          <a:solidFill>
                            <a:schemeClr val="tx2"/>
                          </a:solidFill>
                        </a:rPr>
                        <a:t>External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$3,228,158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0000"/>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0000"/>
                          </a:solidFill>
                        </a:rPr>
                        <a:t>-0.81%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rgbClr val="FF0000"/>
                          </a:solidFill>
                        </a:rPr>
                        <a:t>-$11,299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$12,913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$12,913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57200">
                <a:tc>
                  <a:txBody>
                    <a:bodyPr/>
                    <a:lstStyle/>
                    <a:p>
                      <a:pPr algn="ctr"/>
                      <a:r>
                        <a:rPr lang="en-US" sz="1100" dirty="0">
                          <a:solidFill>
                            <a:schemeClr val="tx2"/>
                          </a:solidFill>
                        </a:rPr>
                        <a:t>Internal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aseline="0" dirty="0">
                          <a:solidFill>
                            <a:schemeClr val="tx2"/>
                          </a:solidFill>
                        </a:rPr>
                        <a:t>$760,828</a:t>
                      </a:r>
                      <a:endParaRPr lang="en-US" sz="110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rgbClr val="00B050"/>
                          </a:solidFill>
                        </a:rPr>
                        <a:t>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rgbClr val="FF0000"/>
                          </a:solidFill>
                        </a:rPr>
                        <a:t>-0.81%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rgbClr val="00B050"/>
                          </a:solidFill>
                        </a:rPr>
                        <a:t>$9,304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5280">
                <a:tc>
                  <a:txBody>
                    <a:bodyPr/>
                    <a:lstStyle/>
                    <a:p>
                      <a:pPr algn="ctr"/>
                      <a:r>
                        <a:rPr lang="en-US" sz="1100" dirty="0">
                          <a:solidFill>
                            <a:schemeClr val="tx2"/>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$3,988,986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0000"/>
                          </a:solidFill>
                        </a:rPr>
                        <a:t>-0.86%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-0.81%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-$1,994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$12,913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$12,913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r>
                        <a:rPr lang="en-US" sz="1100" baseline="0" dirty="0">
                          <a:solidFill>
                            <a:schemeClr val="tx2"/>
                          </a:solidFill>
                        </a:rPr>
                        <a:t>.32%</a:t>
                      </a:r>
                      <a:endParaRPr lang="en-US" sz="110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2"/>
          <p:cNvSpPr txBox="1">
            <a:spLocks/>
          </p:cNvSpPr>
          <p:nvPr/>
        </p:nvSpPr>
        <p:spPr>
          <a:xfrm>
            <a:off x="457200" y="6096000"/>
            <a:ext cx="6781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12% Volatility Adjusted Exposure to calculate Alpha $</a:t>
            </a:r>
          </a:p>
        </p:txBody>
      </p:sp>
      <p:sp>
        <p:nvSpPr>
          <p:cNvPr id="6" name="TextBox 5"/>
          <p:cNvSpPr txBox="1"/>
          <p:nvPr/>
        </p:nvSpPr>
        <p:spPr>
          <a:xfrm>
            <a:off x="457200" y="3810000"/>
            <a:ext cx="8382000" cy="2190343"/>
          </a:xfrm>
          <a:prstGeom prst="rect">
            <a:avLst/>
          </a:prstGeom>
          <a:noFill/>
        </p:spPr>
        <p:txBody>
          <a:bodyPr wrap="square" rtlCol="0">
            <a:spAutoFit/>
          </a:bodyPr>
          <a:lstStyle/>
          <a:p>
            <a:pPr marL="347472" lvl="0" indent="-347472">
              <a:spcBef>
                <a:spcPts val="200"/>
              </a:spcBef>
              <a:buFont typeface="Arial" panose="020B0604020202020204" pitchFamily="34" charset="0"/>
              <a:buChar char="•"/>
            </a:pPr>
            <a:r>
              <a:rPr lang="en-US" sz="1600" dirty="0">
                <a:solidFill>
                  <a:srgbClr val="1F497D"/>
                </a:solidFill>
              </a:rPr>
              <a:t>Inception of Risk Parity mandate: FY 12-13 with two external managers and an internally managed portfolio</a:t>
            </a:r>
          </a:p>
          <a:p>
            <a:pPr marL="804672" lvl="4" indent="-347472">
              <a:spcBef>
                <a:spcPts val="200"/>
              </a:spcBef>
              <a:buFont typeface="Calibri" panose="020F0502020204030204" pitchFamily="34" charset="0"/>
              <a:buChar char="⁻"/>
            </a:pPr>
            <a:r>
              <a:rPr lang="en-US" sz="1600" dirty="0">
                <a:solidFill>
                  <a:srgbClr val="1F497D"/>
                </a:solidFill>
              </a:rPr>
              <a:t>2 external managers have been added for diversification</a:t>
            </a:r>
          </a:p>
          <a:p>
            <a:pPr marL="347472" lvl="0" indent="-347472">
              <a:spcBef>
                <a:spcPts val="200"/>
              </a:spcBef>
              <a:buFont typeface="Arial" panose="020B0604020202020204" pitchFamily="34" charset="0"/>
              <a:buChar char="•"/>
            </a:pPr>
            <a:r>
              <a:rPr lang="en-US" sz="1600" dirty="0">
                <a:solidFill>
                  <a:schemeClr val="tx2"/>
                </a:solidFill>
              </a:rPr>
              <a:t>PSERS pays a blended base fee of 40bps on 12% target volatility</a:t>
            </a:r>
          </a:p>
          <a:p>
            <a:pPr marL="347472" indent="-347472">
              <a:spcBef>
                <a:spcPts val="200"/>
              </a:spcBef>
              <a:buFont typeface="Arial" panose="020B0604020202020204" pitchFamily="34" charset="0"/>
              <a:buChar char="•"/>
            </a:pPr>
            <a:r>
              <a:rPr lang="en-US" sz="1600" dirty="0">
                <a:solidFill>
                  <a:schemeClr val="tx2"/>
                </a:solidFill>
              </a:rPr>
              <a:t>The mandate underperformed the benchmark in FY14-15 due to one external manager having more exposure to commodities, especially energy, vs the benchmark</a:t>
            </a:r>
          </a:p>
          <a:p>
            <a:pPr marL="347472" indent="-347472">
              <a:spcBef>
                <a:spcPts val="200"/>
              </a:spcBef>
              <a:buFont typeface="Arial" panose="020B0604020202020204" pitchFamily="34" charset="0"/>
              <a:buChar char="•"/>
            </a:pPr>
            <a:r>
              <a:rPr lang="en-US" sz="1600" dirty="0">
                <a:solidFill>
                  <a:schemeClr val="tx2"/>
                </a:solidFill>
              </a:rPr>
              <a:t>The internally managed portfolio has grown from $100M to $873M as of June 2015</a:t>
            </a:r>
          </a:p>
          <a:p>
            <a:pPr marL="804672" lvl="4" indent="-347472">
              <a:spcBef>
                <a:spcPts val="200"/>
              </a:spcBef>
              <a:buFont typeface="Calibri" panose="020F0502020204030204" pitchFamily="34" charset="0"/>
              <a:buChar char="⁻"/>
            </a:pPr>
            <a:r>
              <a:rPr lang="en-US" sz="1600" dirty="0">
                <a:solidFill>
                  <a:schemeClr val="tx2"/>
                </a:solidFill>
              </a:rPr>
              <a:t>The internal portfolio has grown from 5% to 20% of the total Risk Parity mandate</a:t>
            </a:r>
          </a:p>
        </p:txBody>
      </p:sp>
    </p:spTree>
    <p:extLst>
      <p:ext uri="{BB962C8B-B14F-4D97-AF65-F5344CB8AC3E}">
        <p14:creationId xmlns:p14="http://schemas.microsoft.com/office/powerpoint/2010/main" val="2846543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143000"/>
          </a:xfrm>
          <a:solidFill>
            <a:schemeClr val="tx2"/>
          </a:solidFill>
          <a:ln w="19050">
            <a:solidFill>
              <a:schemeClr val="tx1"/>
            </a:solidFill>
          </a:ln>
          <a:effectLst/>
        </p:spPr>
        <p:txBody>
          <a:bodyPr>
            <a:normAutofit fontScale="90000"/>
          </a:bodyPr>
          <a:lstStyle/>
          <a:p>
            <a:r>
              <a:rPr lang="en-US" sz="3600" dirty="0">
                <a:solidFill>
                  <a:schemeClr val="bg1"/>
                </a:solidFill>
              </a:rPr>
              <a:t>Currency Hedging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22</a:t>
            </a:r>
          </a:p>
        </p:txBody>
      </p:sp>
      <p:graphicFrame>
        <p:nvGraphicFramePr>
          <p:cNvPr id="8" name="Content Placeholder 10"/>
          <p:cNvGraphicFramePr>
            <a:graphicFrameLocks/>
          </p:cNvGraphicFramePr>
          <p:nvPr>
            <p:extLst>
              <p:ext uri="{D42A27DB-BD31-4B8C-83A1-F6EECF244321}">
                <p14:modId xmlns:p14="http://schemas.microsoft.com/office/powerpoint/2010/main" val="1097684641"/>
              </p:ext>
            </p:extLst>
          </p:nvPr>
        </p:nvGraphicFramePr>
        <p:xfrm>
          <a:off x="457200" y="1676400"/>
          <a:ext cx="8373745" cy="1110893"/>
        </p:xfrm>
        <a:graphic>
          <a:graphicData uri="http://schemas.openxmlformats.org/drawingml/2006/table">
            <a:tbl>
              <a:tblPr firstRow="1" bandRow="1">
                <a:tableStyleId>{69012ECD-51FC-41F1-AA8D-1B2483CD663E}</a:tableStyleId>
              </a:tblPr>
              <a:tblGrid>
                <a:gridCol w="821597">
                  <a:extLst>
                    <a:ext uri="{9D8B030D-6E8A-4147-A177-3AD203B41FA5}">
                      <a16:colId xmlns:a16="http://schemas.microsoft.com/office/drawing/2014/main" val="20000"/>
                    </a:ext>
                  </a:extLst>
                </a:gridCol>
                <a:gridCol w="821597">
                  <a:extLst>
                    <a:ext uri="{9D8B030D-6E8A-4147-A177-3AD203B41FA5}">
                      <a16:colId xmlns:a16="http://schemas.microsoft.com/office/drawing/2014/main" val="20001"/>
                    </a:ext>
                  </a:extLst>
                </a:gridCol>
                <a:gridCol w="947606">
                  <a:extLst>
                    <a:ext uri="{9D8B030D-6E8A-4147-A177-3AD203B41FA5}">
                      <a16:colId xmlns:a16="http://schemas.microsoft.com/office/drawing/2014/main" val="20002"/>
                    </a:ext>
                  </a:extLst>
                </a:gridCol>
                <a:gridCol w="919662">
                  <a:extLst>
                    <a:ext uri="{9D8B030D-6E8A-4147-A177-3AD203B41FA5}">
                      <a16:colId xmlns:a16="http://schemas.microsoft.com/office/drawing/2014/main" val="20003"/>
                    </a:ext>
                  </a:extLst>
                </a:gridCol>
                <a:gridCol w="896289">
                  <a:extLst>
                    <a:ext uri="{9D8B030D-6E8A-4147-A177-3AD203B41FA5}">
                      <a16:colId xmlns:a16="http://schemas.microsoft.com/office/drawing/2014/main" val="20004"/>
                    </a:ext>
                  </a:extLst>
                </a:gridCol>
                <a:gridCol w="746907">
                  <a:extLst>
                    <a:ext uri="{9D8B030D-6E8A-4147-A177-3AD203B41FA5}">
                      <a16:colId xmlns:a16="http://schemas.microsoft.com/office/drawing/2014/main" val="20005"/>
                    </a:ext>
                  </a:extLst>
                </a:gridCol>
                <a:gridCol w="713742">
                  <a:extLst>
                    <a:ext uri="{9D8B030D-6E8A-4147-A177-3AD203B41FA5}">
                      <a16:colId xmlns:a16="http://schemas.microsoft.com/office/drawing/2014/main" val="20006"/>
                    </a:ext>
                  </a:extLst>
                </a:gridCol>
                <a:gridCol w="829945">
                  <a:extLst>
                    <a:ext uri="{9D8B030D-6E8A-4147-A177-3AD203B41FA5}">
                      <a16:colId xmlns:a16="http://schemas.microsoft.com/office/drawing/2014/main" val="20007"/>
                    </a:ext>
                  </a:extLst>
                </a:gridCol>
                <a:gridCol w="790114">
                  <a:extLst>
                    <a:ext uri="{9D8B030D-6E8A-4147-A177-3AD203B41FA5}">
                      <a16:colId xmlns:a16="http://schemas.microsoft.com/office/drawing/2014/main" val="20008"/>
                    </a:ext>
                  </a:extLst>
                </a:gridCol>
                <a:gridCol w="886286">
                  <a:extLst>
                    <a:ext uri="{9D8B030D-6E8A-4147-A177-3AD203B41FA5}">
                      <a16:colId xmlns:a16="http://schemas.microsoft.com/office/drawing/2014/main" val="20009"/>
                    </a:ext>
                  </a:extLst>
                </a:gridCol>
              </a:tblGrid>
              <a:tr h="539393">
                <a:tc>
                  <a:txBody>
                    <a:bodyPr/>
                    <a:lstStyle/>
                    <a:p>
                      <a:pPr algn="ctr"/>
                      <a:endParaRPr lang="en-US" sz="105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 of Portfolios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Average</a:t>
                      </a:r>
                      <a:r>
                        <a:rPr lang="en-US" sz="1050" baseline="0" dirty="0"/>
                        <a:t> Notional Exposure*</a:t>
                      </a:r>
                      <a:endParaRPr lang="en-US" sz="105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Alpha $ (Net</a:t>
                      </a:r>
                      <a:r>
                        <a:rPr lang="en-US" sz="1050" baseline="0" dirty="0"/>
                        <a:t> of Fees)*</a:t>
                      </a:r>
                      <a:endParaRPr lang="en-US" sz="105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Performance Fees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050" dirty="0"/>
                        <a:t>Total Fees as a % of Exposure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539393">
                <a:tc>
                  <a:txBody>
                    <a:bodyPr/>
                    <a:lstStyle/>
                    <a:p>
                      <a:pPr algn="ctr"/>
                      <a:r>
                        <a:rPr lang="en-US" sz="1100" dirty="0">
                          <a:solidFill>
                            <a:schemeClr val="tx2"/>
                          </a:solidFill>
                        </a:rPr>
                        <a:t>External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$4,450,521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B050"/>
                          </a:solidFill>
                        </a:rPr>
                        <a:t>16.95%</a:t>
                      </a:r>
                    </a:p>
                    <a:p>
                      <a:pPr algn="ctr"/>
                      <a:endParaRPr lang="en-US" sz="1100"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B050"/>
                          </a:solidFill>
                        </a:rPr>
                        <a:t>16.85%</a:t>
                      </a:r>
                    </a:p>
                    <a:p>
                      <a:pPr algn="ctr"/>
                      <a:endParaRPr lang="en-US" sz="1100"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rgbClr val="00B050"/>
                          </a:solidFill>
                        </a:rPr>
                        <a:t>$4,451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$935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$935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chemeClr val="tx2"/>
                          </a:solidFill>
                        </a:rPr>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 name="Date Placeholder 2"/>
          <p:cNvSpPr txBox="1">
            <a:spLocks/>
          </p:cNvSpPr>
          <p:nvPr/>
        </p:nvSpPr>
        <p:spPr>
          <a:xfrm>
            <a:off x="457200" y="6096000"/>
            <a:ext cx="49530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Exposure to calculate Alpha $</a:t>
            </a:r>
          </a:p>
        </p:txBody>
      </p:sp>
      <p:sp>
        <p:nvSpPr>
          <p:cNvPr id="6" name="TextBox 5"/>
          <p:cNvSpPr txBox="1"/>
          <p:nvPr/>
        </p:nvSpPr>
        <p:spPr>
          <a:xfrm>
            <a:off x="461319" y="3200400"/>
            <a:ext cx="8305800" cy="2436564"/>
          </a:xfrm>
          <a:prstGeom prst="rect">
            <a:avLst/>
          </a:prstGeom>
          <a:noFill/>
        </p:spPr>
        <p:txBody>
          <a:bodyPr wrap="square" rtlCol="0">
            <a:spAutoFit/>
          </a:bodyPr>
          <a:lstStyle/>
          <a:p>
            <a:pPr marL="347472" lvl="0" indent="-347472">
              <a:spcBef>
                <a:spcPts val="200"/>
              </a:spcBef>
              <a:buFont typeface="Symbol"/>
              <a:buChar char=""/>
            </a:pPr>
            <a:r>
              <a:rPr lang="en-US" sz="1600" dirty="0">
                <a:solidFill>
                  <a:srgbClr val="1F497D"/>
                </a:solidFill>
                <a:ea typeface="Calibri"/>
                <a:cs typeface="Times New Roman"/>
              </a:rPr>
              <a:t>Inception of currency mandate: June 2006 with one manager, Pareto</a:t>
            </a:r>
          </a:p>
          <a:p>
            <a:pPr marL="347472" lvl="0" indent="-347472">
              <a:spcBef>
                <a:spcPts val="200"/>
              </a:spcBef>
              <a:buFont typeface="Symbol"/>
              <a:buChar char=""/>
            </a:pPr>
            <a:r>
              <a:rPr lang="en-US" sz="1600" dirty="0">
                <a:solidFill>
                  <a:srgbClr val="1F497D"/>
                </a:solidFill>
                <a:ea typeface="Calibri"/>
                <a:cs typeface="Times New Roman"/>
              </a:rPr>
              <a:t>After stagnant relative performance combined with on-going challenge in FX space for alpha generation, PSERS migrated from an active currency overlay program to a passive risk-reducing currency hedging program in FY 14-15</a:t>
            </a:r>
          </a:p>
          <a:p>
            <a:pPr marL="347472" lvl="0" indent="-347472">
              <a:spcBef>
                <a:spcPts val="200"/>
              </a:spcBef>
              <a:buFont typeface="Symbol"/>
              <a:buChar char=""/>
            </a:pPr>
            <a:r>
              <a:rPr lang="en-US" sz="1600" dirty="0">
                <a:solidFill>
                  <a:srgbClr val="1F497D"/>
                </a:solidFill>
                <a:ea typeface="Calibri"/>
                <a:cs typeface="Times New Roman"/>
              </a:rPr>
              <a:t>The strategy change significantly reduced the fee from 6 bps to 1 bps on notional value</a:t>
            </a:r>
          </a:p>
          <a:p>
            <a:pPr marL="804672" lvl="3" indent="-347472">
              <a:spcBef>
                <a:spcPts val="200"/>
              </a:spcBef>
              <a:buFont typeface="Calibri" panose="020F0502020204030204" pitchFamily="34" charset="0"/>
              <a:buChar char="⁻"/>
            </a:pPr>
            <a:r>
              <a:rPr lang="en-US" sz="1600" dirty="0">
                <a:solidFill>
                  <a:srgbClr val="1F497D"/>
                </a:solidFill>
                <a:ea typeface="Calibri"/>
                <a:cs typeface="Times New Roman"/>
              </a:rPr>
              <a:t>Results in fee savings of $2M on a $5B notional hedged exposure</a:t>
            </a:r>
          </a:p>
          <a:p>
            <a:pPr marL="347472" lvl="0" indent="-347472">
              <a:spcBef>
                <a:spcPts val="200"/>
              </a:spcBef>
              <a:buFont typeface="Symbol"/>
              <a:buChar char=""/>
            </a:pPr>
            <a:r>
              <a:rPr lang="en-US" sz="1600" dirty="0">
                <a:solidFill>
                  <a:srgbClr val="1F497D"/>
                </a:solidFill>
                <a:ea typeface="Calibri"/>
                <a:cs typeface="Times New Roman"/>
              </a:rPr>
              <a:t>The risk mitigating, currency overlay strategy generated close to 17% positive return matching the benchmark as expected with a limited tracking error of 10bps</a:t>
            </a:r>
          </a:p>
          <a:p>
            <a:pPr marL="347472" lvl="0" indent="-347472">
              <a:spcBef>
                <a:spcPts val="200"/>
              </a:spcBef>
              <a:buFont typeface="Symbol"/>
              <a:buChar char=""/>
            </a:pPr>
            <a:r>
              <a:rPr lang="en-US" sz="1600" dirty="0">
                <a:solidFill>
                  <a:srgbClr val="1F497D"/>
                </a:solidFill>
                <a:ea typeface="Calibri"/>
                <a:cs typeface="Times New Roman"/>
              </a:rPr>
              <a:t>Total fees are embedded within the Non-U.S. Equity Investment Manager Fees (slides 3,4)</a:t>
            </a:r>
          </a:p>
        </p:txBody>
      </p:sp>
    </p:spTree>
    <p:extLst>
      <p:ext uri="{BB962C8B-B14F-4D97-AF65-F5344CB8AC3E}">
        <p14:creationId xmlns:p14="http://schemas.microsoft.com/office/powerpoint/2010/main" val="1530421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tx2"/>
          </a:solidFill>
          <a:ln w="19050">
            <a:solidFill>
              <a:schemeClr val="tx1"/>
            </a:solidFill>
          </a:ln>
          <a:effectLst/>
        </p:spPr>
        <p:txBody>
          <a:bodyPr>
            <a:normAutofit/>
          </a:bodyPr>
          <a:lstStyle/>
          <a:p>
            <a:r>
              <a:rPr lang="en-US" sz="3600" dirty="0">
                <a:solidFill>
                  <a:schemeClr val="bg1"/>
                </a:solidFill>
              </a:rPr>
              <a:t>Other Significant Investment Expenses</a:t>
            </a:r>
            <a:endParaRPr lang="en-US" sz="3600" dirty="0">
              <a:solidFill>
                <a:srgbClr val="FF0000"/>
              </a:solidFill>
            </a:endParaRPr>
          </a:p>
        </p:txBody>
      </p:sp>
      <p:sp>
        <p:nvSpPr>
          <p:cNvPr id="4" name="Slide Number Placeholder 3"/>
          <p:cNvSpPr>
            <a:spLocks noGrp="1"/>
          </p:cNvSpPr>
          <p:nvPr>
            <p:ph type="sldNum" sz="quarter" idx="12"/>
          </p:nvPr>
        </p:nvSpPr>
        <p:spPr>
          <a:xfrm>
            <a:off x="6553200" y="6324600"/>
            <a:ext cx="2133600" cy="365125"/>
          </a:xfrm>
          <a:noFill/>
          <a:ln>
            <a:noFill/>
          </a:ln>
          <a:effectLst/>
          <a:scene3d>
            <a:camera prst="orthographicFront">
              <a:rot lat="0" lon="0" rev="0"/>
            </a:camera>
            <a:lightRig rig="glow" dir="t">
              <a:rot lat="0" lon="0" rev="14100000"/>
            </a:lightRig>
          </a:scene3d>
          <a:sp3d prstMaterial="softEdge">
            <a:bevelT w="127000" prst="artDeco"/>
          </a:sp3d>
        </p:spPr>
        <p:txBody>
          <a:bodyPr/>
          <a:lstStyle/>
          <a:p>
            <a:r>
              <a:rPr lang="en-US" dirty="0"/>
              <a:t>23</a:t>
            </a:r>
          </a:p>
        </p:txBody>
      </p:sp>
      <p:sp>
        <p:nvSpPr>
          <p:cNvPr id="5" name="Footer Placeholder 4"/>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6" name="Date Placeholder 5"/>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9" name="TextBox 8"/>
          <p:cNvSpPr txBox="1"/>
          <p:nvPr/>
        </p:nvSpPr>
        <p:spPr>
          <a:xfrm>
            <a:off x="533400" y="5257800"/>
            <a:ext cx="8229600" cy="338554"/>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These expenses will be charged to portfolios or asset classes where ever possible next year</a:t>
            </a:r>
          </a:p>
        </p:txBody>
      </p:sp>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2182813"/>
            <a:ext cx="7362825"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193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tx2"/>
          </a:solidFill>
          <a:ln w="19050">
            <a:solidFill>
              <a:schemeClr val="tx1"/>
            </a:solidFill>
          </a:ln>
          <a:effectLst/>
        </p:spPr>
        <p:txBody>
          <a:bodyPr>
            <a:normAutofit/>
          </a:bodyPr>
          <a:lstStyle/>
          <a:p>
            <a:r>
              <a:rPr lang="en-US" sz="3600" dirty="0">
                <a:solidFill>
                  <a:schemeClr val="bg1"/>
                </a:solidFill>
              </a:rPr>
              <a:t>Investment Expenses Analysis</a:t>
            </a:r>
          </a:p>
        </p:txBody>
      </p:sp>
      <p:sp>
        <p:nvSpPr>
          <p:cNvPr id="4" name="Slide Number Placeholder 3"/>
          <p:cNvSpPr>
            <a:spLocks noGrp="1"/>
          </p:cNvSpPr>
          <p:nvPr>
            <p:ph type="sldNum" sz="quarter" idx="12"/>
          </p:nvPr>
        </p:nvSpPr>
        <p:spPr>
          <a:noFill/>
          <a:ln>
            <a:noFill/>
          </a:ln>
          <a:effectLst/>
          <a:scene3d>
            <a:camera prst="orthographicFront">
              <a:rot lat="0" lon="0" rev="0"/>
            </a:camera>
            <a:lightRig rig="glow" dir="t">
              <a:rot lat="0" lon="0" rev="14100000"/>
            </a:lightRig>
          </a:scene3d>
          <a:sp3d prstMaterial="softEdge">
            <a:bevelT w="127000" prst="artDeco"/>
          </a:sp3d>
        </p:spPr>
        <p:txBody>
          <a:bodyPr/>
          <a:lstStyle/>
          <a:p>
            <a:r>
              <a:rPr lang="en-US" dirty="0"/>
              <a:t>24</a:t>
            </a:r>
          </a:p>
        </p:txBody>
      </p:sp>
      <p:sp>
        <p:nvSpPr>
          <p:cNvPr id="3" name="Content Placeholder 2"/>
          <p:cNvSpPr>
            <a:spLocks noGrp="1"/>
          </p:cNvSpPr>
          <p:nvPr>
            <p:ph sz="quarter" idx="1"/>
          </p:nvPr>
        </p:nvSpPr>
        <p:spPr>
          <a:xfrm>
            <a:off x="457200" y="1447800"/>
            <a:ext cx="8229600" cy="4572000"/>
          </a:xfrm>
          <a:ln w="12700">
            <a:noFill/>
          </a:ln>
        </p:spPr>
        <p:txBody>
          <a:bodyPr>
            <a:normAutofit fontScale="92500" lnSpcReduction="10000"/>
          </a:bodyPr>
          <a:lstStyle/>
          <a:p>
            <a:pPr marL="461963" lvl="1" indent="-346075">
              <a:buFont typeface="Arial" panose="020B0604020202020204" pitchFamily="34" charset="0"/>
              <a:buChar char="•"/>
            </a:pPr>
            <a:r>
              <a:rPr lang="en-US" sz="3600" dirty="0">
                <a:solidFill>
                  <a:schemeClr val="tx2"/>
                </a:solidFill>
                <a:latin typeface="+mj-lt"/>
              </a:rPr>
              <a:t>Challenge: </a:t>
            </a:r>
            <a:r>
              <a:rPr lang="en-US" sz="3500" dirty="0">
                <a:solidFill>
                  <a:schemeClr val="tx2"/>
                </a:solidFill>
                <a:latin typeface="+mj-lt"/>
              </a:rPr>
              <a:t>No uniform disclosure convention or evaluation convention exists</a:t>
            </a:r>
          </a:p>
          <a:p>
            <a:pPr marL="461963" lvl="1" indent="-346075">
              <a:buFont typeface="Arial" panose="020B0604020202020204" pitchFamily="34" charset="0"/>
              <a:buChar char="•"/>
            </a:pPr>
            <a:r>
              <a:rPr lang="en-US" sz="3600" dirty="0">
                <a:solidFill>
                  <a:schemeClr val="tx2"/>
                </a:solidFill>
                <a:latin typeface="+mj-lt"/>
              </a:rPr>
              <a:t>PSERS’ Board has adopted this Solution:</a:t>
            </a:r>
          </a:p>
          <a:p>
            <a:pPr marL="862013" lvl="2" indent="-346075"/>
            <a:r>
              <a:rPr lang="en-US" dirty="0">
                <a:solidFill>
                  <a:schemeClr val="tx2"/>
                </a:solidFill>
                <a:latin typeface="+mj-lt"/>
              </a:rPr>
              <a:t>Assume fundamental market returns (“Beta”) can be obtained without cost:</a:t>
            </a:r>
          </a:p>
          <a:p>
            <a:pPr marL="1319213" lvl="3" indent="-346075"/>
            <a:r>
              <a:rPr lang="en-US" dirty="0">
                <a:solidFill>
                  <a:schemeClr val="tx2"/>
                </a:solidFill>
                <a:latin typeface="+mj-lt"/>
              </a:rPr>
              <a:t>Passive vehicles typically have very low expense ratios (but are not free) and are used by PSERS wherever feasible today</a:t>
            </a:r>
          </a:p>
          <a:p>
            <a:pPr marL="1319213" lvl="3" indent="-346075"/>
            <a:r>
              <a:rPr lang="en-US" dirty="0">
                <a:solidFill>
                  <a:schemeClr val="tx2"/>
                </a:solidFill>
                <a:latin typeface="+mj-lt"/>
              </a:rPr>
              <a:t>In theory, PSERS could invest solely in indexed funds or ETFs at very low cost for many asset classes</a:t>
            </a:r>
          </a:p>
          <a:p>
            <a:pPr marL="862013" lvl="2" indent="-346075"/>
            <a:r>
              <a:rPr lang="en-US" dirty="0">
                <a:solidFill>
                  <a:schemeClr val="tx2"/>
                </a:solidFill>
                <a:latin typeface="+mj-lt"/>
              </a:rPr>
              <a:t>Evaluate investment expenses we have paid in the context of  outperformance (“Alpha”) we earned over Beta (Board-approved benchmarks)</a:t>
            </a:r>
          </a:p>
          <a:p>
            <a:endParaRPr lang="en-US" dirty="0"/>
          </a:p>
        </p:txBody>
      </p:sp>
      <p:sp>
        <p:nvSpPr>
          <p:cNvPr id="5" name="Footer Placeholder 4"/>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6" name="Date Placeholder 5"/>
          <p:cNvSpPr>
            <a:spLocks noGrp="1"/>
          </p:cNvSpPr>
          <p:nvPr>
            <p:ph type="dt" sz="half" idx="10"/>
          </p:nvPr>
        </p:nvSpPr>
        <p:spPr/>
        <p:txBody>
          <a:bodyPr/>
          <a:lstStyle/>
          <a:p>
            <a:r>
              <a:rPr lang="en-US" dirty="0">
                <a:solidFill>
                  <a:schemeClr val="bg1">
                    <a:lumMod val="50000"/>
                  </a:schemeClr>
                </a:solidFill>
                <a:latin typeface="+mj-lt"/>
              </a:rPr>
              <a:t>12/7/2015</a:t>
            </a:r>
          </a:p>
        </p:txBody>
      </p:sp>
    </p:spTree>
    <p:extLst>
      <p:ext uri="{BB962C8B-B14F-4D97-AF65-F5344CB8AC3E}">
        <p14:creationId xmlns:p14="http://schemas.microsoft.com/office/powerpoint/2010/main" val="2960658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w="19050">
            <a:solidFill>
              <a:schemeClr val="tx1"/>
            </a:solidFill>
          </a:ln>
        </p:spPr>
        <p:txBody>
          <a:bodyPr>
            <a:normAutofit/>
          </a:bodyPr>
          <a:lstStyle/>
          <a:p>
            <a:r>
              <a:rPr lang="en-US" sz="3600" dirty="0">
                <a:solidFill>
                  <a:schemeClr val="bg1"/>
                </a:solidFill>
              </a:rPr>
              <a:t>Total Fund Investment Expenses Analysis</a:t>
            </a:r>
            <a:endParaRPr lang="en-US" sz="3600" dirty="0">
              <a:solidFill>
                <a:srgbClr val="FF0000"/>
              </a:solidFill>
            </a:endParaRPr>
          </a:p>
        </p:txBody>
      </p:sp>
      <p:sp>
        <p:nvSpPr>
          <p:cNvPr id="4" name="Content Placeholder 7"/>
          <p:cNvSpPr>
            <a:spLocks noGrp="1"/>
          </p:cNvSpPr>
          <p:nvPr>
            <p:ph idx="1"/>
          </p:nvPr>
        </p:nvSpPr>
        <p:spPr/>
        <p:txBody>
          <a:bodyPr>
            <a:normAutofit lnSpcReduction="10000"/>
          </a:bodyPr>
          <a:lstStyle/>
          <a:p>
            <a:endParaRPr lang="en-US" dirty="0">
              <a:solidFill>
                <a:srgbClr val="002060"/>
              </a:solidFill>
              <a:latin typeface="+mj-lt"/>
            </a:endParaRPr>
          </a:p>
          <a:p>
            <a:endParaRPr lang="en-US" dirty="0">
              <a:solidFill>
                <a:srgbClr val="002060"/>
              </a:solidFill>
              <a:latin typeface="+mj-lt"/>
            </a:endParaRPr>
          </a:p>
          <a:p>
            <a:endParaRPr lang="en-US" dirty="0">
              <a:solidFill>
                <a:srgbClr val="002060"/>
              </a:solidFill>
              <a:latin typeface="+mj-lt"/>
            </a:endParaRPr>
          </a:p>
          <a:p>
            <a:endParaRPr lang="en-US" dirty="0">
              <a:solidFill>
                <a:srgbClr val="002060"/>
              </a:solidFill>
              <a:latin typeface="+mj-lt"/>
            </a:endParaRPr>
          </a:p>
          <a:p>
            <a:endParaRPr lang="en-US" dirty="0">
              <a:solidFill>
                <a:srgbClr val="002060"/>
              </a:solidFill>
              <a:latin typeface="+mj-lt"/>
            </a:endParaRPr>
          </a:p>
          <a:p>
            <a:endParaRPr lang="en-US" dirty="0">
              <a:solidFill>
                <a:srgbClr val="002060"/>
              </a:solidFill>
              <a:latin typeface="+mj-lt"/>
            </a:endParaRPr>
          </a:p>
          <a:p>
            <a:endParaRPr lang="en-US" sz="1400" dirty="0">
              <a:solidFill>
                <a:srgbClr val="002060"/>
              </a:solidFill>
              <a:latin typeface="+mj-lt"/>
            </a:endParaRPr>
          </a:p>
          <a:p>
            <a:endParaRPr lang="en-US" sz="1400" dirty="0">
              <a:solidFill>
                <a:schemeClr val="tx2"/>
              </a:solidFill>
              <a:latin typeface="+mj-lt"/>
            </a:endParaRPr>
          </a:p>
          <a:p>
            <a:pPr marL="0" indent="0">
              <a:buNone/>
            </a:pPr>
            <a:r>
              <a:rPr lang="en-US" sz="1100" dirty="0">
                <a:solidFill>
                  <a:schemeClr val="tx2"/>
                </a:solidFill>
                <a:latin typeface="+mj-lt"/>
              </a:rPr>
              <a:t>	</a:t>
            </a:r>
          </a:p>
          <a:p>
            <a:pPr marL="0" indent="0">
              <a:buNone/>
            </a:pPr>
            <a:r>
              <a:rPr lang="en-US" sz="1100" dirty="0">
                <a:solidFill>
                  <a:schemeClr val="tx2"/>
                </a:solidFill>
                <a:latin typeface="+mj-lt"/>
              </a:rPr>
              <a:t>	Dollar amounts in millions.</a:t>
            </a:r>
          </a:p>
          <a:p>
            <a:pPr marL="0" indent="0">
              <a:buNone/>
            </a:pPr>
            <a:r>
              <a:rPr lang="en-US" sz="1100" dirty="0">
                <a:solidFill>
                  <a:schemeClr val="tx2"/>
                </a:solidFill>
                <a:latin typeface="+mj-lt"/>
              </a:rPr>
              <a:t>	*“Total Investment Expenses” includes all investment management fees, service provider and consultant fees, and all 	“overhead” (e.g., personnel, technology) expenses </a:t>
            </a:r>
          </a:p>
          <a:p>
            <a:endParaRPr lang="en-US" dirty="0">
              <a:solidFill>
                <a:srgbClr val="002060"/>
              </a:solidFill>
              <a:latin typeface="+mj-lt"/>
            </a:endParaRPr>
          </a:p>
          <a:p>
            <a:endParaRPr lang="en-US" dirty="0"/>
          </a:p>
        </p:txBody>
      </p:sp>
      <p:sp>
        <p:nvSpPr>
          <p:cNvPr id="6" name="Slide Number Placeholder 5"/>
          <p:cNvSpPr>
            <a:spLocks noGrp="1"/>
          </p:cNvSpPr>
          <p:nvPr>
            <p:ph type="sldNum" sz="quarter" idx="12"/>
          </p:nvPr>
        </p:nvSpPr>
        <p:spPr/>
        <p:txBody>
          <a:bodyPr/>
          <a:lstStyle/>
          <a:p>
            <a:r>
              <a:rPr lang="en-US" dirty="0"/>
              <a:t>25</a:t>
            </a:r>
          </a:p>
        </p:txBody>
      </p:sp>
      <p:sp>
        <p:nvSpPr>
          <p:cNvPr id="5" name="Date Placeholder 4"/>
          <p:cNvSpPr>
            <a:spLocks noGrp="1"/>
          </p:cNvSpPr>
          <p:nvPr>
            <p:ph type="dt" sz="half" idx="10"/>
          </p:nvPr>
        </p:nvSpPr>
        <p:spPr/>
        <p:txBody>
          <a:bodyPr/>
          <a:lstStyle/>
          <a:p>
            <a:r>
              <a:rPr lang="en-US" dirty="0"/>
              <a:t>12/7/2015</a:t>
            </a:r>
          </a:p>
        </p:txBody>
      </p:sp>
      <p:sp>
        <p:nvSpPr>
          <p:cNvPr id="7" name="Footer Placeholder 6"/>
          <p:cNvSpPr>
            <a:spLocks noGrp="1"/>
          </p:cNvSpPr>
          <p:nvPr>
            <p:ph type="ftr" sz="quarter" idx="11"/>
          </p:nvPr>
        </p:nvSpPr>
        <p:spPr/>
        <p:txBody>
          <a:bodyPr/>
          <a:lstStyle/>
          <a:p>
            <a:r>
              <a:rPr lang="en-US"/>
              <a:t>Investment Operations and Risk</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4525" y="1711325"/>
            <a:ext cx="5314950"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3667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w="19050">
            <a:solidFill>
              <a:schemeClr val="tx1"/>
            </a:solidFill>
          </a:ln>
        </p:spPr>
        <p:txBody>
          <a:bodyPr>
            <a:noAutofit/>
          </a:bodyPr>
          <a:lstStyle/>
          <a:p>
            <a:r>
              <a:rPr lang="en-US" sz="3600" dirty="0">
                <a:solidFill>
                  <a:schemeClr val="bg1"/>
                </a:solidFill>
              </a:rPr>
              <a:t>Basis Points Comparison: Investment Manager Fees and Alpha Earned</a:t>
            </a:r>
            <a:endParaRPr lang="en-US" sz="3600" dirty="0">
              <a:solidFill>
                <a:srgbClr val="FF0000"/>
              </a:solidFill>
            </a:endParaRPr>
          </a:p>
        </p:txBody>
      </p:sp>
      <p:sp>
        <p:nvSpPr>
          <p:cNvPr id="4" name="Date Placeholder 3"/>
          <p:cNvSpPr>
            <a:spLocks noGrp="1"/>
          </p:cNvSpPr>
          <p:nvPr>
            <p:ph type="dt" sz="half" idx="10"/>
          </p:nvPr>
        </p:nvSpPr>
        <p:spPr/>
        <p:txBody>
          <a:bodyPr/>
          <a:lstStyle/>
          <a:p>
            <a:r>
              <a:rPr lang="en-US" dirty="0"/>
              <a:t>12/7/2015</a:t>
            </a:r>
          </a:p>
        </p:txBody>
      </p:sp>
      <p:sp>
        <p:nvSpPr>
          <p:cNvPr id="5" name="Footer Placeholder 4"/>
          <p:cNvSpPr>
            <a:spLocks noGrp="1"/>
          </p:cNvSpPr>
          <p:nvPr>
            <p:ph type="ftr" sz="quarter" idx="11"/>
          </p:nvPr>
        </p:nvSpPr>
        <p:spPr/>
        <p:txBody>
          <a:bodyPr/>
          <a:lstStyle/>
          <a:p>
            <a:r>
              <a:rPr lang="en-US"/>
              <a:t>Investment Operations and Risk</a:t>
            </a:r>
          </a:p>
        </p:txBody>
      </p:sp>
      <p:sp>
        <p:nvSpPr>
          <p:cNvPr id="6" name="Slide Number Placeholder 5"/>
          <p:cNvSpPr>
            <a:spLocks noGrp="1"/>
          </p:cNvSpPr>
          <p:nvPr>
            <p:ph type="sldNum" sz="quarter" idx="12"/>
          </p:nvPr>
        </p:nvSpPr>
        <p:spPr/>
        <p:txBody>
          <a:bodyPr/>
          <a:lstStyle/>
          <a:p>
            <a:r>
              <a:rPr lang="en-US" dirty="0"/>
              <a:t>26</a:t>
            </a:r>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7643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a:solidFill>
                  <a:schemeClr val="bg1"/>
                </a:solidFill>
              </a:rPr>
              <a:t>Investment Manager Fees and Other Expenses</a:t>
            </a:r>
            <a:endParaRPr lang="en-US" sz="3100" dirty="0">
              <a:solidFill>
                <a:srgbClr val="FF0000"/>
              </a:solidFill>
            </a:endParaRPr>
          </a:p>
        </p:txBody>
      </p:sp>
      <p:sp>
        <p:nvSpPr>
          <p:cNvPr id="3" name="Date Placeholder 2"/>
          <p:cNvSpPr>
            <a:spLocks noGrp="1"/>
          </p:cNvSpPr>
          <p:nvPr>
            <p:ph type="dt" sz="half" idx="10"/>
          </p:nvPr>
        </p:nvSpPr>
        <p:spPr/>
        <p:txBody>
          <a:bodyPr/>
          <a:lstStyle/>
          <a:p>
            <a:r>
              <a:rPr lang="en-US">
                <a:solidFill>
                  <a:schemeClr val="bg1">
                    <a:lumMod val="50000"/>
                  </a:schemeClr>
                </a:solidFill>
                <a:latin typeface="+mj-lt"/>
              </a:rPr>
              <a:t>12/7/2015</a:t>
            </a:r>
            <a:endParaRPr lang="en-US" dirty="0">
              <a:solidFill>
                <a:schemeClr val="bg1">
                  <a:lumMod val="50000"/>
                </a:schemeClr>
              </a:solidFill>
              <a:latin typeface="+mj-lt"/>
            </a:endParaRPr>
          </a:p>
        </p:txBody>
      </p:sp>
      <p:sp>
        <p:nvSpPr>
          <p:cNvPr id="4" name="Footer Placeholder 3"/>
          <p:cNvSpPr>
            <a:spLocks noGrp="1"/>
          </p:cNvSpPr>
          <p:nvPr>
            <p:ph type="ftr" sz="quarter" idx="11"/>
          </p:nvPr>
        </p:nvSpPr>
        <p:spPr/>
        <p:txBody>
          <a:bodyPr/>
          <a:lstStyle/>
          <a:p>
            <a:r>
              <a:rPr lang="en-US">
                <a:solidFill>
                  <a:schemeClr val="bg1">
                    <a:lumMod val="50000"/>
                  </a:schemeClr>
                </a:solidFill>
                <a:latin typeface="+mj-lt"/>
              </a:rPr>
              <a:t>Investment Operations and Risk</a:t>
            </a:r>
            <a:endParaRPr lang="en-US" dirty="0">
              <a:solidFill>
                <a:schemeClr val="bg1">
                  <a:lumMod val="50000"/>
                </a:schemeClr>
              </a:solidFill>
              <a:latin typeface="+mj-lt"/>
            </a:endParaRPr>
          </a:p>
        </p:txBody>
      </p:sp>
      <p:sp>
        <p:nvSpPr>
          <p:cNvPr id="5" name="Slide Number Placeholder 4"/>
          <p:cNvSpPr>
            <a:spLocks noGrp="1"/>
          </p:cNvSpPr>
          <p:nvPr>
            <p:ph type="sldNum" sz="quarter" idx="12"/>
          </p:nvPr>
        </p:nvSpPr>
        <p:spPr>
          <a:noFill/>
          <a:ln>
            <a:noFill/>
          </a:ln>
          <a:effectLst/>
          <a:scene3d>
            <a:camera prst="orthographicFront">
              <a:rot lat="0" lon="0" rev="0"/>
            </a:camera>
            <a:lightRig rig="glow" dir="t">
              <a:rot lat="0" lon="0" rev="14100000"/>
            </a:lightRig>
          </a:scene3d>
          <a:sp3d prstMaterial="softEdge">
            <a:bevelT w="127000" prst="artDeco"/>
          </a:sp3d>
        </p:spPr>
        <p:txBody>
          <a:bodyPr/>
          <a:lstStyle/>
          <a:p>
            <a:r>
              <a:rPr lang="en-US" dirty="0">
                <a:solidFill>
                  <a:schemeClr val="bg1">
                    <a:lumMod val="50000"/>
                  </a:schemeClr>
                </a:solidFill>
              </a:rPr>
              <a:t>2</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742392"/>
            <a:ext cx="8229600" cy="4241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04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Investment Manager Fees and Other Expenses</a:t>
            </a:r>
            <a:endParaRPr lang="en-US" sz="3100" dirty="0">
              <a:solidFill>
                <a:srgbClr val="FF0000"/>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noFill/>
          <a:ln>
            <a:noFill/>
          </a:ln>
          <a:effectLst/>
          <a:scene3d>
            <a:camera prst="orthographicFront">
              <a:rot lat="0" lon="0" rev="0"/>
            </a:camera>
            <a:lightRig rig="glow" dir="t">
              <a:rot lat="0" lon="0" rev="14100000"/>
            </a:lightRig>
          </a:scene3d>
          <a:sp3d prstMaterial="softEdge">
            <a:bevelT w="127000" prst="artDeco"/>
          </a:sp3d>
        </p:spPr>
        <p:txBody>
          <a:bodyPr/>
          <a:lstStyle/>
          <a:p>
            <a:r>
              <a:rPr lang="en-US" dirty="0">
                <a:solidFill>
                  <a:schemeClr val="bg1">
                    <a:lumMod val="50000"/>
                  </a:schemeClr>
                </a:solidFill>
              </a:rPr>
              <a:t>3</a:t>
            </a:r>
          </a:p>
        </p:txBody>
      </p:sp>
      <p:pic>
        <p:nvPicPr>
          <p:cNvPr id="4099"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73385" y="1600200"/>
            <a:ext cx="739723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427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Real Estate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4</a:t>
            </a:r>
          </a:p>
        </p:txBody>
      </p:sp>
      <p:graphicFrame>
        <p:nvGraphicFramePr>
          <p:cNvPr id="8" name="Content Placeholder 10"/>
          <p:cNvGraphicFramePr>
            <a:graphicFrameLocks/>
          </p:cNvGraphicFramePr>
          <p:nvPr>
            <p:extLst>
              <p:ext uri="{D42A27DB-BD31-4B8C-83A1-F6EECF244321}">
                <p14:modId xmlns:p14="http://schemas.microsoft.com/office/powerpoint/2010/main" val="34934666"/>
              </p:ext>
            </p:extLst>
          </p:nvPr>
        </p:nvGraphicFramePr>
        <p:xfrm>
          <a:off x="457200" y="1533310"/>
          <a:ext cx="8420329" cy="2779883"/>
        </p:xfrm>
        <a:graphic>
          <a:graphicData uri="http://schemas.openxmlformats.org/drawingml/2006/table">
            <a:tbl>
              <a:tblPr firstRow="1" bandRow="1">
                <a:tableStyleId>{69012ECD-51FC-41F1-AA8D-1B2483CD663E}</a:tableStyleId>
              </a:tblPr>
              <a:tblGrid>
                <a:gridCol w="990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02005">
                  <a:extLst>
                    <a:ext uri="{9D8B030D-6E8A-4147-A177-3AD203B41FA5}">
                      <a16:colId xmlns:a16="http://schemas.microsoft.com/office/drawing/2014/main" val="20005"/>
                    </a:ext>
                  </a:extLst>
                </a:gridCol>
                <a:gridCol w="72263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786105">
                  <a:extLst>
                    <a:ext uri="{9D8B030D-6E8A-4147-A177-3AD203B41FA5}">
                      <a16:colId xmlns:a16="http://schemas.microsoft.com/office/drawing/2014/main" val="20008"/>
                    </a:ext>
                  </a:extLst>
                </a:gridCol>
                <a:gridCol w="851789">
                  <a:extLst>
                    <a:ext uri="{9D8B030D-6E8A-4147-A177-3AD203B41FA5}">
                      <a16:colId xmlns:a16="http://schemas.microsoft.com/office/drawing/2014/main" val="20009"/>
                    </a:ext>
                  </a:extLst>
                </a:gridCol>
              </a:tblGrid>
              <a:tr h="524090">
                <a:tc>
                  <a:txBody>
                    <a:bodyPr/>
                    <a:lstStyle/>
                    <a:p>
                      <a:pPr algn="ct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 of Portfolios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Average</a:t>
                      </a:r>
                      <a:r>
                        <a:rPr lang="en-US" sz="1100" baseline="0" dirty="0"/>
                        <a:t> NAV*</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Performance Fees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Commit</a:t>
                      </a:r>
                      <a:r>
                        <a:rPr lang="en-US" sz="1100" baseline="0" dirty="0"/>
                        <a:t> or Inv Capital</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14317">
                <a:tc>
                  <a:txBody>
                    <a:bodyPr/>
                    <a:lstStyle/>
                    <a:p>
                      <a:pPr algn="ctr"/>
                      <a:r>
                        <a:rPr lang="en-US" sz="1100" dirty="0">
                          <a:solidFill>
                            <a:schemeClr val="tx2"/>
                          </a:solidFill>
                        </a:rPr>
                        <a:t>Private -External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$6,697,476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14.33%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14.34%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-$670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$68,805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$68,805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1210">
                <a:tc>
                  <a:txBody>
                    <a:bodyPr/>
                    <a:lstStyle/>
                    <a:p>
                      <a:pPr algn="ctr"/>
                      <a:r>
                        <a:rPr lang="en-US" sz="1100" dirty="0">
                          <a:solidFill>
                            <a:schemeClr val="tx2"/>
                          </a:solidFill>
                        </a:rPr>
                        <a:t>Public/PTRES External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$197,605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-0.80%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14.34%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-$29,917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4317">
                <a:tc>
                  <a:txBody>
                    <a:bodyPr/>
                    <a:lstStyle/>
                    <a:p>
                      <a:pPr algn="ctr"/>
                      <a:r>
                        <a:rPr lang="en-US" sz="1100" dirty="0">
                          <a:solidFill>
                            <a:schemeClr val="tx2"/>
                          </a:solidFill>
                        </a:rPr>
                        <a:t>Private - Internal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$63,924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20.44%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14.62%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$3,720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4317">
                <a:tc>
                  <a:txBody>
                    <a:bodyPr/>
                    <a:lstStyle/>
                    <a:p>
                      <a:pPr algn="ctr"/>
                      <a:r>
                        <a:rPr lang="en-US" sz="1100" dirty="0">
                          <a:solidFill>
                            <a:schemeClr val="tx2"/>
                          </a:solidFill>
                        </a:rPr>
                        <a:t>Public/PTRES</a:t>
                      </a:r>
                      <a:r>
                        <a:rPr lang="en-US" sz="1100" baseline="0" dirty="0">
                          <a:solidFill>
                            <a:schemeClr val="tx2"/>
                          </a:solidFill>
                        </a:rPr>
                        <a:t> - Internal</a:t>
                      </a:r>
                      <a:endParaRPr lang="en-US" sz="11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$4,177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10.66%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13.39%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-$114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11003">
                <a:tc>
                  <a:txBody>
                    <a:bodyPr/>
                    <a:lstStyle/>
                    <a:p>
                      <a:pPr algn="ctr"/>
                      <a:r>
                        <a:rPr lang="en-US" sz="1100" dirty="0">
                          <a:solidFill>
                            <a:schemeClr val="tx2"/>
                          </a:solidFill>
                        </a:rPr>
                        <a:t>Total 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$6,963,182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13.92%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14.32%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-$26,980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$68,955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$68,955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 name="TextBox 9"/>
          <p:cNvSpPr txBox="1"/>
          <p:nvPr/>
        </p:nvSpPr>
        <p:spPr>
          <a:xfrm>
            <a:off x="457200" y="4510242"/>
            <a:ext cx="8305800" cy="1672253"/>
          </a:xfrm>
          <a:prstGeom prst="rect">
            <a:avLst/>
          </a:prstGeom>
          <a:noFill/>
        </p:spPr>
        <p:txBody>
          <a:bodyPr wrap="square" rtlCol="0">
            <a:spAutoFit/>
          </a:bodyPr>
          <a:lstStyle/>
          <a:p>
            <a:pPr marL="347472" lvl="0" indent="-347472">
              <a:spcBef>
                <a:spcPts val="200"/>
              </a:spcBef>
              <a:buFont typeface="Arial" panose="020B0604020202020204" pitchFamily="34" charset="0"/>
              <a:buChar char="•"/>
            </a:pPr>
            <a:r>
              <a:rPr lang="en-US" sz="1600" dirty="0">
                <a:solidFill>
                  <a:schemeClr val="tx2"/>
                </a:solidFill>
              </a:rPr>
              <a:t>FY14-15 management fees of $68.9M were $5.0M less than FY 13-14</a:t>
            </a:r>
          </a:p>
          <a:p>
            <a:pPr marL="347472" lvl="0" indent="-347472">
              <a:spcBef>
                <a:spcPts val="200"/>
              </a:spcBef>
              <a:buFont typeface="Arial" panose="020B0604020202020204" pitchFamily="34" charset="0"/>
              <a:buChar char="•"/>
            </a:pPr>
            <a:r>
              <a:rPr lang="en-US" sz="1600" dirty="0">
                <a:solidFill>
                  <a:schemeClr val="tx2"/>
                </a:solidFill>
              </a:rPr>
              <a:t>Most funds charge on the full commitment during the investment period and on invested capital during the harvest period</a:t>
            </a:r>
          </a:p>
          <a:p>
            <a:pPr marL="347472" lvl="0" indent="-347472">
              <a:spcBef>
                <a:spcPts val="200"/>
              </a:spcBef>
              <a:buFont typeface="Arial" panose="020B0604020202020204" pitchFamily="34" charset="0"/>
              <a:buChar char="•"/>
            </a:pPr>
            <a:r>
              <a:rPr lang="en-US" sz="1600" dirty="0">
                <a:solidFill>
                  <a:schemeClr val="tx2"/>
                </a:solidFill>
              </a:rPr>
              <a:t>Contractual management fees range from 0.75% to 1.75%</a:t>
            </a:r>
          </a:p>
          <a:p>
            <a:pPr marL="804672" lvl="2" indent="-347472">
              <a:spcBef>
                <a:spcPts val="200"/>
              </a:spcBef>
              <a:buFont typeface="Calibri" panose="020F0502020204030204" pitchFamily="34" charset="0"/>
              <a:buChar char="⁻"/>
            </a:pPr>
            <a:r>
              <a:rPr lang="en-US" sz="1600" dirty="0">
                <a:solidFill>
                  <a:schemeClr val="tx2"/>
                </a:solidFill>
              </a:rPr>
              <a:t>PSERS negotiates fee discounts whenever possible</a:t>
            </a:r>
          </a:p>
          <a:p>
            <a:pPr marL="804672" lvl="2" indent="-347472">
              <a:spcBef>
                <a:spcPts val="200"/>
              </a:spcBef>
              <a:buFont typeface="Calibri" panose="020F0502020204030204" pitchFamily="34" charset="0"/>
              <a:buChar char="⁻"/>
            </a:pPr>
            <a:r>
              <a:rPr lang="en-US" sz="1600" dirty="0">
                <a:solidFill>
                  <a:schemeClr val="tx2"/>
                </a:solidFill>
              </a:rPr>
              <a:t>Some funds offer discounts for commitment size and/or for first closers</a:t>
            </a:r>
          </a:p>
        </p:txBody>
      </p:sp>
      <p:sp>
        <p:nvSpPr>
          <p:cNvPr id="12" name="Date Placeholder 2"/>
          <p:cNvSpPr txBox="1">
            <a:spLocks/>
          </p:cNvSpPr>
          <p:nvPr/>
        </p:nvSpPr>
        <p:spPr>
          <a:xfrm>
            <a:off x="457200" y="6182494"/>
            <a:ext cx="5181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spTree>
    <p:extLst>
      <p:ext uri="{BB962C8B-B14F-4D97-AF65-F5344CB8AC3E}">
        <p14:creationId xmlns:p14="http://schemas.microsoft.com/office/powerpoint/2010/main" val="427940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Real Estate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5</a:t>
            </a:r>
          </a:p>
        </p:txBody>
      </p:sp>
      <p:sp>
        <p:nvSpPr>
          <p:cNvPr id="6" name="TextBox 5"/>
          <p:cNvSpPr txBox="1"/>
          <p:nvPr/>
        </p:nvSpPr>
        <p:spPr>
          <a:xfrm>
            <a:off x="504568" y="1828800"/>
            <a:ext cx="8229600" cy="3005951"/>
          </a:xfrm>
          <a:prstGeom prst="rect">
            <a:avLst/>
          </a:prstGeom>
          <a:noFill/>
        </p:spPr>
        <p:txBody>
          <a:bodyPr wrap="square" rtlCol="0">
            <a:spAutoFit/>
          </a:bodyPr>
          <a:lstStyle/>
          <a:p>
            <a:pPr marL="347472" indent="-347472">
              <a:spcBef>
                <a:spcPts val="200"/>
              </a:spcBef>
            </a:pPr>
            <a:r>
              <a:rPr lang="en-US" sz="1600" dirty="0">
                <a:solidFill>
                  <a:schemeClr val="tx2"/>
                </a:solidFill>
              </a:rPr>
              <a:t>Reasons for year to year management fee increases or decreases:</a:t>
            </a:r>
          </a:p>
          <a:p>
            <a:pPr marL="347472" lvl="0" indent="-347472">
              <a:spcBef>
                <a:spcPts val="200"/>
              </a:spcBef>
              <a:buFont typeface="Arial" panose="020B0604020202020204" pitchFamily="34" charset="0"/>
              <a:buChar char="•"/>
            </a:pPr>
            <a:r>
              <a:rPr lang="en-US" sz="1600" dirty="0">
                <a:solidFill>
                  <a:schemeClr val="tx2"/>
                </a:solidFill>
              </a:rPr>
              <a:t>Increases</a:t>
            </a:r>
          </a:p>
          <a:p>
            <a:pPr marL="804672" lvl="2" indent="-347472">
              <a:spcBef>
                <a:spcPts val="200"/>
              </a:spcBef>
              <a:buFont typeface="Calibri" panose="020F0502020204030204" pitchFamily="34" charset="0"/>
              <a:buChar char="⁻"/>
            </a:pPr>
            <a:r>
              <a:rPr lang="en-US" sz="1600" dirty="0">
                <a:solidFill>
                  <a:schemeClr val="tx2"/>
                </a:solidFill>
              </a:rPr>
              <a:t>1</a:t>
            </a:r>
            <a:r>
              <a:rPr lang="en-US" sz="1600" baseline="30000" dirty="0">
                <a:solidFill>
                  <a:schemeClr val="tx2"/>
                </a:solidFill>
              </a:rPr>
              <a:t>st</a:t>
            </a:r>
            <a:r>
              <a:rPr lang="en-US" sz="1600" dirty="0">
                <a:solidFill>
                  <a:schemeClr val="tx2"/>
                </a:solidFill>
              </a:rPr>
              <a:t> year funds may be charged on partial years</a:t>
            </a:r>
          </a:p>
          <a:p>
            <a:pPr marL="804672" lvl="2" indent="-347472">
              <a:spcBef>
                <a:spcPts val="200"/>
              </a:spcBef>
              <a:buFont typeface="Calibri" panose="020F0502020204030204" pitchFamily="34" charset="0"/>
              <a:buChar char="⁻"/>
            </a:pPr>
            <a:r>
              <a:rPr lang="en-US" sz="1600" dirty="0">
                <a:solidFill>
                  <a:schemeClr val="tx2"/>
                </a:solidFill>
              </a:rPr>
              <a:t>Some funds have discounts for early closers</a:t>
            </a:r>
          </a:p>
          <a:p>
            <a:pPr marL="804672" lvl="2" indent="-347472">
              <a:spcBef>
                <a:spcPts val="200"/>
              </a:spcBef>
              <a:buFont typeface="Calibri" panose="020F0502020204030204" pitchFamily="34" charset="0"/>
              <a:buChar char="⁻"/>
            </a:pPr>
            <a:r>
              <a:rPr lang="en-US" sz="1600" dirty="0">
                <a:solidFill>
                  <a:schemeClr val="tx2"/>
                </a:solidFill>
              </a:rPr>
              <a:t>There may be less fee offsets from prior year</a:t>
            </a:r>
          </a:p>
          <a:p>
            <a:pPr marL="804672" lvl="2" indent="-347472">
              <a:spcBef>
                <a:spcPts val="200"/>
              </a:spcBef>
              <a:buFont typeface="Calibri" panose="020F0502020204030204" pitchFamily="34" charset="0"/>
              <a:buChar char="⁻"/>
            </a:pPr>
            <a:r>
              <a:rPr lang="en-US" sz="1600" dirty="0">
                <a:solidFill>
                  <a:schemeClr val="tx2"/>
                </a:solidFill>
              </a:rPr>
              <a:t>Fees charged on invested capital during the investment periods will increase as capital is invested</a:t>
            </a:r>
          </a:p>
          <a:p>
            <a:pPr marL="347472" lvl="0" indent="-347472">
              <a:spcBef>
                <a:spcPts val="200"/>
              </a:spcBef>
              <a:buFont typeface="Arial" panose="020B0604020202020204" pitchFamily="34" charset="0"/>
              <a:buChar char="•"/>
            </a:pPr>
            <a:r>
              <a:rPr lang="en-US" sz="1600" dirty="0">
                <a:solidFill>
                  <a:schemeClr val="tx2"/>
                </a:solidFill>
              </a:rPr>
              <a:t>Decreases</a:t>
            </a:r>
          </a:p>
          <a:p>
            <a:pPr marL="804672" lvl="2" indent="-347472">
              <a:spcBef>
                <a:spcPts val="200"/>
              </a:spcBef>
              <a:buFont typeface="Calibri" panose="020F0502020204030204" pitchFamily="34" charset="0"/>
              <a:buChar char="⁻"/>
            </a:pPr>
            <a:r>
              <a:rPr lang="en-US" sz="1600" dirty="0">
                <a:solidFill>
                  <a:schemeClr val="tx2"/>
                </a:solidFill>
              </a:rPr>
              <a:t>Management fees typically drop after the end of the investment period (invested capital base decreases as assets are sold)</a:t>
            </a:r>
          </a:p>
          <a:p>
            <a:pPr marL="804672" lvl="2" indent="-347472">
              <a:spcBef>
                <a:spcPts val="200"/>
              </a:spcBef>
              <a:buFont typeface="Calibri" panose="020F0502020204030204" pitchFamily="34" charset="0"/>
              <a:buChar char="⁻"/>
            </a:pPr>
            <a:r>
              <a:rPr lang="en-US" sz="1600" dirty="0">
                <a:solidFill>
                  <a:schemeClr val="tx2"/>
                </a:solidFill>
              </a:rPr>
              <a:t>There may be more fee offsets from the prior year</a:t>
            </a:r>
          </a:p>
        </p:txBody>
      </p:sp>
    </p:spTree>
    <p:extLst>
      <p:ext uri="{BB962C8B-B14F-4D97-AF65-F5344CB8AC3E}">
        <p14:creationId xmlns:p14="http://schemas.microsoft.com/office/powerpoint/2010/main" val="158909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Real Estate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6</a:t>
            </a:r>
          </a:p>
        </p:txBody>
      </p:sp>
      <p:sp>
        <p:nvSpPr>
          <p:cNvPr id="7" name="TextBox 6"/>
          <p:cNvSpPr txBox="1"/>
          <p:nvPr/>
        </p:nvSpPr>
        <p:spPr>
          <a:xfrm>
            <a:off x="444843" y="1905000"/>
            <a:ext cx="8382000" cy="3744615"/>
          </a:xfrm>
          <a:prstGeom prst="rect">
            <a:avLst/>
          </a:prstGeom>
          <a:noFill/>
        </p:spPr>
        <p:txBody>
          <a:bodyPr wrap="square" rtlCol="0">
            <a:spAutoFit/>
          </a:bodyPr>
          <a:lstStyle/>
          <a:p>
            <a:pPr marL="347472" indent="-347472">
              <a:spcBef>
                <a:spcPts val="200"/>
              </a:spcBef>
            </a:pPr>
            <a:r>
              <a:rPr lang="en-US" sz="1600" dirty="0">
                <a:solidFill>
                  <a:schemeClr val="tx2"/>
                </a:solidFill>
              </a:rPr>
              <a:t>Estimated changes for FY15-16:</a:t>
            </a:r>
          </a:p>
          <a:p>
            <a:pPr marL="347472" lvl="0" indent="-347472">
              <a:spcBef>
                <a:spcPts val="200"/>
              </a:spcBef>
              <a:buFont typeface="Arial" panose="020B0604020202020204" pitchFamily="34" charset="0"/>
              <a:buChar char="•"/>
            </a:pPr>
            <a:r>
              <a:rPr lang="en-US" sz="1600" dirty="0">
                <a:solidFill>
                  <a:schemeClr val="tx2"/>
                </a:solidFill>
              </a:rPr>
              <a:t>14 new funds will be charged full year management fees for the 1</a:t>
            </a:r>
            <a:r>
              <a:rPr lang="en-US" sz="1600" baseline="30000" dirty="0">
                <a:solidFill>
                  <a:schemeClr val="tx2"/>
                </a:solidFill>
              </a:rPr>
              <a:t>st</a:t>
            </a:r>
            <a:r>
              <a:rPr lang="en-US" sz="1600" dirty="0">
                <a:solidFill>
                  <a:schemeClr val="tx2"/>
                </a:solidFill>
              </a:rPr>
              <a:t> time, increasing fees by $7.3M over FY14-15</a:t>
            </a:r>
          </a:p>
          <a:p>
            <a:pPr marL="347472" lvl="0" indent="-347472">
              <a:spcBef>
                <a:spcPts val="200"/>
              </a:spcBef>
              <a:buFont typeface="Arial" panose="020B0604020202020204" pitchFamily="34" charset="0"/>
              <a:buChar char="•"/>
            </a:pPr>
            <a:r>
              <a:rPr lang="en-US" sz="1600" dirty="0">
                <a:solidFill>
                  <a:schemeClr val="tx2"/>
                </a:solidFill>
              </a:rPr>
              <a:t>PSERS will make approximately $525M in new commitments during FY15-16, resulting in an estimated $3.3M of new fees</a:t>
            </a:r>
          </a:p>
          <a:p>
            <a:pPr marL="347472" lvl="0" indent="-347472">
              <a:spcBef>
                <a:spcPts val="200"/>
              </a:spcBef>
              <a:buFont typeface="Arial" panose="020B0604020202020204" pitchFamily="34" charset="0"/>
              <a:buChar char="•"/>
            </a:pPr>
            <a:r>
              <a:rPr lang="en-US" sz="1600" dirty="0">
                <a:solidFill>
                  <a:schemeClr val="tx2"/>
                </a:solidFill>
              </a:rPr>
              <a:t>2 funds will complete their investment period in FY15-16 which will lower fees by approximately $0.5M</a:t>
            </a:r>
          </a:p>
          <a:p>
            <a:pPr marL="347472" lvl="0" indent="-347472">
              <a:spcBef>
                <a:spcPts val="200"/>
              </a:spcBef>
              <a:buFont typeface="Arial" panose="020B0604020202020204" pitchFamily="34" charset="0"/>
              <a:buChar char="•"/>
            </a:pPr>
            <a:r>
              <a:rPr lang="en-US" sz="1600" dirty="0">
                <a:solidFill>
                  <a:schemeClr val="tx2"/>
                </a:solidFill>
              </a:rPr>
              <a:t>Liberty secondary sale</a:t>
            </a:r>
          </a:p>
          <a:p>
            <a:pPr marL="804672" lvl="2" indent="-347472">
              <a:spcBef>
                <a:spcPts val="200"/>
              </a:spcBef>
              <a:buFont typeface="Calibri" panose="020F0502020204030204" pitchFamily="34" charset="0"/>
              <a:buChar char="⁻"/>
            </a:pPr>
            <a:r>
              <a:rPr lang="en-US" sz="1600" dirty="0">
                <a:solidFill>
                  <a:schemeClr val="tx2"/>
                </a:solidFill>
              </a:rPr>
              <a:t>FY14-15 included $13.6M in management fees</a:t>
            </a:r>
          </a:p>
          <a:p>
            <a:pPr marL="804672" lvl="2" indent="-347472">
              <a:spcBef>
                <a:spcPts val="200"/>
              </a:spcBef>
              <a:buFont typeface="Calibri" panose="020F0502020204030204" pitchFamily="34" charset="0"/>
              <a:buChar char="⁻"/>
            </a:pPr>
            <a:r>
              <a:rPr lang="en-US" sz="1600" dirty="0">
                <a:solidFill>
                  <a:schemeClr val="tx2"/>
                </a:solidFill>
              </a:rPr>
              <a:t>Fees on these investments will no longer be applicable</a:t>
            </a:r>
          </a:p>
          <a:p>
            <a:pPr marL="804672" lvl="2" indent="-347472">
              <a:spcBef>
                <a:spcPts val="200"/>
              </a:spcBef>
              <a:buFont typeface="Calibri" panose="020F0502020204030204" pitchFamily="34" charset="0"/>
              <a:buChar char="⁻"/>
            </a:pPr>
            <a:r>
              <a:rPr lang="en-US" sz="1600" dirty="0">
                <a:solidFill>
                  <a:schemeClr val="tx2"/>
                </a:solidFill>
              </a:rPr>
              <a:t>Additionally, approximately $6.4M of fee expense will be reversed in FY15-16 (over-accrual in FY14-15 for 1q/2q 2015 as fees terminated on the sale valuation date of 12/31/14)</a:t>
            </a:r>
          </a:p>
          <a:p>
            <a:pPr marL="347472" indent="-347472">
              <a:spcBef>
                <a:spcPts val="200"/>
              </a:spcBef>
            </a:pPr>
            <a:endParaRPr lang="en-US" sz="1600" dirty="0">
              <a:solidFill>
                <a:schemeClr val="tx2"/>
              </a:solidFill>
            </a:endParaRPr>
          </a:p>
        </p:txBody>
      </p:sp>
    </p:spTree>
    <p:extLst>
      <p:ext uri="{BB962C8B-B14F-4D97-AF65-F5344CB8AC3E}">
        <p14:creationId xmlns:p14="http://schemas.microsoft.com/office/powerpoint/2010/main" val="56976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a:solidFill>
            <a:schemeClr val="tx2"/>
          </a:solidFill>
          <a:ln w="19050">
            <a:solidFill>
              <a:schemeClr val="tx1"/>
            </a:solidFill>
          </a:ln>
          <a:effectLst/>
        </p:spPr>
        <p:txBody>
          <a:bodyPr>
            <a:normAutofit fontScale="90000"/>
          </a:bodyPr>
          <a:lstStyle/>
          <a:p>
            <a:r>
              <a:rPr lang="en-US" sz="3600" dirty="0">
                <a:solidFill>
                  <a:schemeClr val="bg1"/>
                </a:solidFill>
              </a:rPr>
              <a:t>Private Equity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7</a:t>
            </a:r>
          </a:p>
        </p:txBody>
      </p:sp>
      <p:sp>
        <p:nvSpPr>
          <p:cNvPr id="8" name="TextBox 7"/>
          <p:cNvSpPr txBox="1"/>
          <p:nvPr/>
        </p:nvSpPr>
        <p:spPr>
          <a:xfrm>
            <a:off x="457200" y="3657600"/>
            <a:ext cx="8382000" cy="1672253"/>
          </a:xfrm>
          <a:prstGeom prst="rect">
            <a:avLst/>
          </a:prstGeom>
          <a:noFill/>
        </p:spPr>
        <p:txBody>
          <a:bodyPr wrap="square" rtlCol="0">
            <a:spAutoFit/>
          </a:bodyPr>
          <a:lstStyle/>
          <a:p>
            <a:pPr marL="347472" lvl="0" indent="-347472">
              <a:spcBef>
                <a:spcPts val="200"/>
              </a:spcBef>
              <a:buFont typeface="Arial" panose="020B0604020202020204" pitchFamily="34" charset="0"/>
              <a:buChar char="•"/>
            </a:pPr>
            <a:r>
              <a:rPr lang="en-US" sz="1600" dirty="0">
                <a:solidFill>
                  <a:schemeClr val="tx2"/>
                </a:solidFill>
              </a:rPr>
              <a:t>FY14-15 management fees of $102.2M were $14.8M less than FY13-14</a:t>
            </a:r>
          </a:p>
          <a:p>
            <a:pPr marL="347472" lvl="0" indent="-347472">
              <a:spcBef>
                <a:spcPts val="200"/>
              </a:spcBef>
              <a:buFont typeface="Arial" panose="020B0604020202020204" pitchFamily="34" charset="0"/>
              <a:buChar char="•"/>
            </a:pPr>
            <a:r>
              <a:rPr lang="en-US" sz="1600" dirty="0">
                <a:solidFill>
                  <a:schemeClr val="tx2"/>
                </a:solidFill>
              </a:rPr>
              <a:t>Most funds charge on the full commitment during the investment period and on invested capital during the harvest period</a:t>
            </a:r>
          </a:p>
          <a:p>
            <a:pPr marL="347472" lvl="0" indent="-347472">
              <a:spcBef>
                <a:spcPts val="200"/>
              </a:spcBef>
              <a:buFont typeface="Arial" panose="020B0604020202020204" pitchFamily="34" charset="0"/>
              <a:buChar char="•"/>
            </a:pPr>
            <a:r>
              <a:rPr lang="en-US" sz="1600" dirty="0">
                <a:solidFill>
                  <a:schemeClr val="tx2"/>
                </a:solidFill>
              </a:rPr>
              <a:t>Contractual management fees range from 0.75% to 2.00%</a:t>
            </a:r>
          </a:p>
          <a:p>
            <a:pPr marL="804672" lvl="2" indent="-347472">
              <a:spcBef>
                <a:spcPts val="200"/>
              </a:spcBef>
              <a:buFont typeface="Calibri" panose="020F0502020204030204" pitchFamily="34" charset="0"/>
              <a:buChar char="⁻"/>
            </a:pPr>
            <a:r>
              <a:rPr lang="en-US" sz="1600" dirty="0">
                <a:solidFill>
                  <a:schemeClr val="tx2"/>
                </a:solidFill>
              </a:rPr>
              <a:t>PSERS negotiates fee discounts whenever possible</a:t>
            </a:r>
          </a:p>
          <a:p>
            <a:pPr marL="804672" lvl="2" indent="-347472">
              <a:spcBef>
                <a:spcPts val="200"/>
              </a:spcBef>
              <a:buFont typeface="Calibri" panose="020F0502020204030204" pitchFamily="34" charset="0"/>
              <a:buChar char="⁻"/>
            </a:pPr>
            <a:r>
              <a:rPr lang="en-US" sz="1600" dirty="0">
                <a:solidFill>
                  <a:schemeClr val="tx2"/>
                </a:solidFill>
              </a:rPr>
              <a:t>Some funds offer discounts for commitment size and/or for first closers</a:t>
            </a:r>
          </a:p>
        </p:txBody>
      </p:sp>
      <p:graphicFrame>
        <p:nvGraphicFramePr>
          <p:cNvPr id="7" name="Content Placeholder 10"/>
          <p:cNvGraphicFramePr>
            <a:graphicFrameLocks/>
          </p:cNvGraphicFramePr>
          <p:nvPr>
            <p:extLst>
              <p:ext uri="{D42A27DB-BD31-4B8C-83A1-F6EECF244321}">
                <p14:modId xmlns:p14="http://schemas.microsoft.com/office/powerpoint/2010/main" val="81149279"/>
              </p:ext>
            </p:extLst>
          </p:nvPr>
        </p:nvGraphicFramePr>
        <p:xfrm>
          <a:off x="457200" y="1676400"/>
          <a:ext cx="8420329" cy="1859280"/>
        </p:xfrm>
        <a:graphic>
          <a:graphicData uri="http://schemas.openxmlformats.org/drawingml/2006/table">
            <a:tbl>
              <a:tblPr firstRow="1" bandRow="1">
                <a:tableStyleId>{69012ECD-51FC-41F1-AA8D-1B2483CD663E}</a:tableStyleId>
              </a:tblPr>
              <a:tblGrid>
                <a:gridCol w="914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gridCol w="786740">
                  <a:extLst>
                    <a:ext uri="{9D8B030D-6E8A-4147-A177-3AD203B41FA5}">
                      <a16:colId xmlns:a16="http://schemas.microsoft.com/office/drawing/2014/main" val="20008"/>
                    </a:ext>
                  </a:extLst>
                </a:gridCol>
                <a:gridCol w="851789">
                  <a:extLst>
                    <a:ext uri="{9D8B030D-6E8A-4147-A177-3AD203B41FA5}">
                      <a16:colId xmlns:a16="http://schemas.microsoft.com/office/drawing/2014/main" val="20009"/>
                    </a:ext>
                  </a:extLst>
                </a:gridCol>
              </a:tblGrid>
              <a:tr h="469267">
                <a:tc>
                  <a:txBody>
                    <a:bodyPr/>
                    <a:lstStyle/>
                    <a:p>
                      <a:pPr algn="ct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 of Portfolios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Average</a:t>
                      </a:r>
                      <a:r>
                        <a:rPr lang="en-US" sz="1100" baseline="0" dirty="0"/>
                        <a:t> NAV*</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Performance (Net of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Benchmark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Alpha $ (Net</a:t>
                      </a:r>
                      <a:r>
                        <a:rPr lang="en-US" sz="1100" baseline="0" dirty="0"/>
                        <a:t> of Fees)*</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Base Fees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100" b="1" i="0" u="none" strike="noStrike" dirty="0">
                          <a:solidFill>
                            <a:srgbClr val="FFFFFF"/>
                          </a:solidFill>
                          <a:effectLst/>
                          <a:latin typeface="Calibri"/>
                        </a:rPr>
                        <a:t>Performance Fees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100" dirty="0"/>
                        <a:t>Total Fees as a % of Commit</a:t>
                      </a:r>
                      <a:r>
                        <a:rPr lang="en-US" sz="1100" baseline="0" dirty="0"/>
                        <a:t> or Inv Capital</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20040">
                <a:tc>
                  <a:txBody>
                    <a:bodyPr/>
                    <a:lstStyle/>
                    <a:p>
                      <a:pPr algn="ctr"/>
                      <a:r>
                        <a:rPr lang="en-US" sz="1100" dirty="0">
                          <a:solidFill>
                            <a:schemeClr val="tx2"/>
                          </a:solidFill>
                        </a:rPr>
                        <a:t>External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$8,797,753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1.97%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4.29%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-$204,108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$102,190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$102,190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0520">
                <a:tc>
                  <a:txBody>
                    <a:bodyPr/>
                    <a:lstStyle/>
                    <a:p>
                      <a:pPr algn="ctr"/>
                      <a:r>
                        <a:rPr lang="en-US" sz="1100" dirty="0">
                          <a:solidFill>
                            <a:schemeClr val="tx2"/>
                          </a:solidFill>
                        </a:rPr>
                        <a:t>Internal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$203,652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27.43%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4.29%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$47,125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8542">
                <a:tc>
                  <a:txBody>
                    <a:bodyPr/>
                    <a:lstStyle/>
                    <a:p>
                      <a:pPr algn="ctr"/>
                      <a:r>
                        <a:rPr lang="en-US" sz="1100" dirty="0">
                          <a:solidFill>
                            <a:schemeClr val="tx2"/>
                          </a:solidFill>
                        </a:rPr>
                        <a:t>Total Private</a:t>
                      </a:r>
                      <a:r>
                        <a:rPr lang="en-US" sz="1100" baseline="0" dirty="0">
                          <a:solidFill>
                            <a:schemeClr val="tx2"/>
                          </a:solidFill>
                        </a:rPr>
                        <a:t> Equity</a:t>
                      </a:r>
                      <a:endParaRPr lang="en-US" sz="11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$9,001,405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00B050"/>
                          </a:solidFill>
                        </a:rPr>
                        <a:t>4.29%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rgbClr val="FF0000"/>
                          </a:solidFill>
                        </a:rPr>
                        <a:t>-$156,983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$102,190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$102,190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2"/>
                          </a:solidFill>
                        </a:rPr>
                        <a:t>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2"/>
          <p:cNvSpPr txBox="1">
            <a:spLocks/>
          </p:cNvSpPr>
          <p:nvPr/>
        </p:nvSpPr>
        <p:spPr>
          <a:xfrm>
            <a:off x="457200" y="6096000"/>
            <a:ext cx="5181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latin typeface="+mj-lt"/>
              </a:rPr>
              <a:t>*Average using last 4 Quarter-end NAV to calculate Alpha $</a:t>
            </a:r>
          </a:p>
        </p:txBody>
      </p:sp>
    </p:spTree>
    <p:extLst>
      <p:ext uri="{BB962C8B-B14F-4D97-AF65-F5344CB8AC3E}">
        <p14:creationId xmlns:p14="http://schemas.microsoft.com/office/powerpoint/2010/main" val="4184348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tx2"/>
          </a:solidFill>
          <a:ln w="19050">
            <a:solidFill>
              <a:schemeClr val="tx1"/>
            </a:solidFill>
          </a:ln>
          <a:effectLst/>
        </p:spPr>
        <p:txBody>
          <a:bodyPr>
            <a:normAutofit fontScale="90000"/>
          </a:bodyPr>
          <a:lstStyle/>
          <a:p>
            <a:r>
              <a:rPr lang="en-US" sz="3600" dirty="0">
                <a:solidFill>
                  <a:schemeClr val="bg1"/>
                </a:solidFill>
              </a:rPr>
              <a:t>Private Equity Investment Manager Fees</a:t>
            </a:r>
            <a:br>
              <a:rPr lang="en-US" sz="3600" dirty="0">
                <a:solidFill>
                  <a:schemeClr val="bg1"/>
                </a:solidFill>
              </a:rPr>
            </a:br>
            <a:r>
              <a:rPr lang="en-US" sz="2700" dirty="0">
                <a:solidFill>
                  <a:schemeClr val="bg1"/>
                </a:solidFill>
              </a:rPr>
              <a:t>FY 2014-2015</a:t>
            </a:r>
            <a:br>
              <a:rPr lang="en-US" sz="2700" dirty="0">
                <a:solidFill>
                  <a:schemeClr val="bg1"/>
                </a:solidFill>
              </a:rPr>
            </a:br>
            <a:r>
              <a:rPr lang="en-US" sz="1400" dirty="0">
                <a:solidFill>
                  <a:schemeClr val="bg1"/>
                </a:solidFill>
              </a:rPr>
              <a:t>($ In Thousands)</a:t>
            </a:r>
            <a:endParaRPr lang="en-US" sz="3600" dirty="0">
              <a:solidFill>
                <a:schemeClr val="bg1"/>
              </a:solidFill>
            </a:endParaRPr>
          </a:p>
        </p:txBody>
      </p:sp>
      <p:sp>
        <p:nvSpPr>
          <p:cNvPr id="3" name="Date Placeholder 2"/>
          <p:cNvSpPr>
            <a:spLocks noGrp="1"/>
          </p:cNvSpPr>
          <p:nvPr>
            <p:ph type="dt" sz="half" idx="10"/>
          </p:nvPr>
        </p:nvSpPr>
        <p:spPr/>
        <p:txBody>
          <a:bodyPr/>
          <a:lstStyle/>
          <a:p>
            <a:r>
              <a:rPr lang="en-US" dirty="0">
                <a:solidFill>
                  <a:schemeClr val="bg1">
                    <a:lumMod val="50000"/>
                  </a:schemeClr>
                </a:solidFill>
                <a:latin typeface="+mj-lt"/>
              </a:rPr>
              <a:t>12/7/2015</a:t>
            </a:r>
          </a:p>
        </p:txBody>
      </p:sp>
      <p:sp>
        <p:nvSpPr>
          <p:cNvPr id="4" name="Footer Placeholder 3"/>
          <p:cNvSpPr>
            <a:spLocks noGrp="1"/>
          </p:cNvSpPr>
          <p:nvPr>
            <p:ph type="ftr" sz="quarter" idx="11"/>
          </p:nvPr>
        </p:nvSpPr>
        <p:spPr/>
        <p:txBody>
          <a:bodyPr/>
          <a:lstStyle/>
          <a:p>
            <a:r>
              <a:rPr lang="en-US" dirty="0">
                <a:solidFill>
                  <a:schemeClr val="bg1">
                    <a:lumMod val="50000"/>
                  </a:schemeClr>
                </a:solidFill>
                <a:latin typeface="+mj-lt"/>
              </a:rPr>
              <a:t>Investment Operations and Risk</a:t>
            </a:r>
          </a:p>
        </p:txBody>
      </p:sp>
      <p:sp>
        <p:nvSpPr>
          <p:cNvPr id="5" name="Slide Number Placeholder 4"/>
          <p:cNvSpPr>
            <a:spLocks noGrp="1"/>
          </p:cNvSpPr>
          <p:nvPr>
            <p:ph type="sldNum" sz="quarter" idx="12"/>
          </p:nvPr>
        </p:nvSpPr>
        <p:spPr>
          <a:solidFill>
            <a:schemeClr val="bg1"/>
          </a:solidFill>
          <a:ln>
            <a:noFill/>
          </a:ln>
          <a:effectLst/>
        </p:spPr>
        <p:txBody>
          <a:bodyPr/>
          <a:lstStyle/>
          <a:p>
            <a:r>
              <a:rPr lang="en-US" dirty="0"/>
              <a:t>8</a:t>
            </a:r>
          </a:p>
        </p:txBody>
      </p:sp>
      <p:sp>
        <p:nvSpPr>
          <p:cNvPr id="6" name="TextBox 5"/>
          <p:cNvSpPr txBox="1"/>
          <p:nvPr/>
        </p:nvSpPr>
        <p:spPr>
          <a:xfrm>
            <a:off x="457200" y="1905000"/>
            <a:ext cx="8229600" cy="3524042"/>
          </a:xfrm>
          <a:prstGeom prst="rect">
            <a:avLst/>
          </a:prstGeom>
          <a:noFill/>
        </p:spPr>
        <p:txBody>
          <a:bodyPr wrap="square" rtlCol="0">
            <a:spAutoFit/>
          </a:bodyPr>
          <a:lstStyle/>
          <a:p>
            <a:pPr marL="347472" indent="-347472">
              <a:spcBef>
                <a:spcPts val="200"/>
              </a:spcBef>
            </a:pPr>
            <a:r>
              <a:rPr lang="en-US" sz="1600" dirty="0">
                <a:solidFill>
                  <a:schemeClr val="tx2"/>
                </a:solidFill>
                <a:ea typeface="Calibri"/>
                <a:cs typeface="Times New Roman"/>
              </a:rPr>
              <a:t>Reasons for year to year management fee increases or decreases:</a:t>
            </a:r>
          </a:p>
          <a:p>
            <a:pPr marL="347472" marR="0" lvl="0" indent="-347472">
              <a:spcBef>
                <a:spcPts val="200"/>
              </a:spcBef>
              <a:spcAft>
                <a:spcPts val="0"/>
              </a:spcAft>
              <a:buFont typeface="Arial" panose="020B0604020202020204" pitchFamily="34" charset="0"/>
              <a:buChar char="•"/>
            </a:pPr>
            <a:r>
              <a:rPr lang="en-US" sz="1600" dirty="0">
                <a:solidFill>
                  <a:schemeClr val="tx2"/>
                </a:solidFill>
                <a:ea typeface="Calibri"/>
                <a:cs typeface="Times New Roman"/>
              </a:rPr>
              <a:t>Increases</a:t>
            </a: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1</a:t>
            </a:r>
            <a:r>
              <a:rPr lang="en-US" sz="1600" baseline="30000" dirty="0">
                <a:solidFill>
                  <a:schemeClr val="tx2"/>
                </a:solidFill>
                <a:ea typeface="Calibri"/>
                <a:cs typeface="Times New Roman"/>
              </a:rPr>
              <a:t>st</a:t>
            </a:r>
            <a:r>
              <a:rPr lang="en-US" sz="1600" dirty="0">
                <a:solidFill>
                  <a:schemeClr val="tx2"/>
                </a:solidFill>
                <a:ea typeface="Calibri"/>
                <a:cs typeface="Times New Roman"/>
              </a:rPr>
              <a:t> year funds may be charged on partial years</a:t>
            </a:r>
          </a:p>
          <a:p>
            <a:pPr marL="804672" lvl="2" indent="-347472">
              <a:spcBef>
                <a:spcPts val="200"/>
              </a:spcBef>
              <a:buFont typeface="Calibri" panose="020F0502020204030204" pitchFamily="34" charset="0"/>
              <a:buChar char="⁻"/>
            </a:pPr>
            <a:r>
              <a:rPr lang="en-US" sz="1600" dirty="0">
                <a:solidFill>
                  <a:srgbClr val="1F497D"/>
                </a:solidFill>
              </a:rPr>
              <a:t>Some funds have discounts for early closers</a:t>
            </a:r>
            <a:endParaRPr lang="en-US" sz="1600" dirty="0">
              <a:solidFill>
                <a:schemeClr val="tx2"/>
              </a:solidFill>
              <a:ea typeface="Calibri"/>
              <a:cs typeface="Times New Roman"/>
            </a:endParaRP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There may be less fee offsets from prior year</a:t>
            </a: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Fees charged on invested capital during investment periods will increase as capital is invested</a:t>
            </a:r>
          </a:p>
          <a:p>
            <a:pPr marL="347472" marR="0" lvl="0" indent="-347472">
              <a:spcBef>
                <a:spcPts val="200"/>
              </a:spcBef>
              <a:spcAft>
                <a:spcPts val="0"/>
              </a:spcAft>
              <a:buFont typeface="Arial" panose="020B0604020202020204" pitchFamily="34" charset="0"/>
              <a:buChar char="•"/>
            </a:pPr>
            <a:r>
              <a:rPr lang="en-US" sz="1600" dirty="0">
                <a:solidFill>
                  <a:schemeClr val="tx2"/>
                </a:solidFill>
                <a:ea typeface="Calibri"/>
                <a:cs typeface="Times New Roman"/>
              </a:rPr>
              <a:t>Decreases</a:t>
            </a: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Management fees typically drop after end of investment period (invested capital base decreases as assets are sold)</a:t>
            </a: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There may be more fee offsets from prior year</a:t>
            </a:r>
          </a:p>
          <a:p>
            <a:pPr marL="804672" lvl="2" indent="-347472">
              <a:spcBef>
                <a:spcPts val="200"/>
              </a:spcBef>
              <a:buFont typeface="Calibri" panose="020F0502020204030204" pitchFamily="34" charset="0"/>
              <a:buChar char="⁻"/>
            </a:pPr>
            <a:r>
              <a:rPr lang="en-US" sz="1600" dirty="0">
                <a:solidFill>
                  <a:schemeClr val="tx2"/>
                </a:solidFill>
                <a:ea typeface="Calibri"/>
                <a:cs typeface="Times New Roman"/>
              </a:rPr>
              <a:t>Secondary sale - sold 20 funds of which 12 were still charging management fees totaling approximately $12.0M </a:t>
            </a:r>
          </a:p>
        </p:txBody>
      </p:sp>
    </p:spTree>
    <p:extLst>
      <p:ext uri="{BB962C8B-B14F-4D97-AF65-F5344CB8AC3E}">
        <p14:creationId xmlns:p14="http://schemas.microsoft.com/office/powerpoint/2010/main" val="1204293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7742</TotalTime>
  <Words>3213</Words>
  <Application>Microsoft Office PowerPoint</Application>
  <PresentationFormat>On-screen Show (4:3)</PresentationFormat>
  <Paragraphs>716</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Symbol</vt:lpstr>
      <vt:lpstr>Times New Roman</vt:lpstr>
      <vt:lpstr>Office Theme</vt:lpstr>
      <vt:lpstr>Investment Expenses Report  FY 2014-2015</vt:lpstr>
      <vt:lpstr>Investment Expenses Report Agenda</vt:lpstr>
      <vt:lpstr>Investment Manager Fees and Other Expenses</vt:lpstr>
      <vt:lpstr>Investment Manager Fees and Other Expenses</vt:lpstr>
      <vt:lpstr>Real Estate Investment Manager Fees FY 2014-2015 ($ In Thousands)</vt:lpstr>
      <vt:lpstr>Real Estate Investment Manager Fees FY 2014-2015 ($ In Thousands)</vt:lpstr>
      <vt:lpstr>Real Estate Investment Manager Fees FY 2014-2015 ($ In Thousands)</vt:lpstr>
      <vt:lpstr>Private Equity Investment Manager Fees FY 2014-2015 ($ In Thousands)</vt:lpstr>
      <vt:lpstr>Private Equity Investment Manager Fees FY 2014-2015 ($ In Thousands)</vt:lpstr>
      <vt:lpstr>Private Equity Investment Manager Fees FY 2014-2015 ($ In Thousands)</vt:lpstr>
      <vt:lpstr>Absolute Return Investment Manager Fees FY 2014-2015 ($ In Thousands)</vt:lpstr>
      <vt:lpstr>Absolute Return Investment Manager Fees FY 2014-2015 ($ In Thousands)</vt:lpstr>
      <vt:lpstr>Absolute Return Investment Manager Fees FY 2014-2015 ($ In Thousands)</vt:lpstr>
      <vt:lpstr>U.S. Equity Investment Manager Fees FY 2014-2015 ($ In Thousands)</vt:lpstr>
      <vt:lpstr>Non-U.S. Equity Investment Manager Fees FY 2014-2015 ($ In Thousands)</vt:lpstr>
      <vt:lpstr>MLP Investment Manager Fees FY 2014-2015 ($ In Thousands)</vt:lpstr>
      <vt:lpstr>Fixed Income Investment Manager Fees FY 2014-2015 ($ In Thousands)</vt:lpstr>
      <vt:lpstr>Fixed Income Investment Manager Fees FY 2014-2015 ($ In Thousands)</vt:lpstr>
      <vt:lpstr>Fixed Income Investment Manager Fees FY 2014-2015 ($ In Thousands)</vt:lpstr>
      <vt:lpstr>Fixed Income Investment Manager Fees FY 2014-2015 ($ In Thousands)</vt:lpstr>
      <vt:lpstr>Commodities Investment Manager Fees FY 2014-2015 ($ In Thousands)</vt:lpstr>
      <vt:lpstr>Risk Parity Investment Manager Fees FY 2014-2015 ($ In Thousands)</vt:lpstr>
      <vt:lpstr>Currency Hedging Investment Manager Fees FY 2014-2015 ($ In Thousands)</vt:lpstr>
      <vt:lpstr>Other Significant Investment Expenses</vt:lpstr>
      <vt:lpstr>Investment Expenses Analysis</vt:lpstr>
      <vt:lpstr>Total Fund Investment Expenses Analysis</vt:lpstr>
      <vt:lpstr>Basis Points Comparison: Investment Manager Fees and Alpha Earned</vt:lpstr>
    </vt:vector>
  </TitlesOfParts>
  <Company>PSERS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Kemp, John</dc:creator>
  <cp:lastModifiedBy>Kemp, John</cp:lastModifiedBy>
  <cp:revision>219</cp:revision>
  <cp:lastPrinted>2015-11-23T12:43:46Z</cp:lastPrinted>
  <dcterms:created xsi:type="dcterms:W3CDTF">2014-08-14T17:06:48Z</dcterms:created>
  <dcterms:modified xsi:type="dcterms:W3CDTF">2018-06-19T15:23:59Z</dcterms:modified>
</cp:coreProperties>
</file>